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311" r:id="rId4"/>
    <p:sldId id="258" r:id="rId5"/>
    <p:sldId id="259" r:id="rId6"/>
    <p:sldId id="289" r:id="rId7"/>
    <p:sldId id="294" r:id="rId8"/>
    <p:sldId id="298" r:id="rId9"/>
    <p:sldId id="299" r:id="rId10"/>
    <p:sldId id="300" r:id="rId11"/>
    <p:sldId id="301" r:id="rId12"/>
    <p:sldId id="302" r:id="rId13"/>
    <p:sldId id="292" r:id="rId14"/>
    <p:sldId id="296" r:id="rId15"/>
    <p:sldId id="303" r:id="rId16"/>
    <p:sldId id="304" r:id="rId17"/>
    <p:sldId id="305" r:id="rId18"/>
    <p:sldId id="307" r:id="rId19"/>
    <p:sldId id="310" r:id="rId20"/>
    <p:sldId id="309" r:id="rId21"/>
    <p:sldId id="306" r:id="rId22"/>
    <p:sldId id="297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9B359"/>
    <a:srgbClr val="5B5B5B"/>
    <a:srgbClr val="93939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50" autoAdjust="0"/>
    <p:restoredTop sz="94660"/>
  </p:normalViewPr>
  <p:slideViewPr>
    <p:cSldViewPr snapToGrid="0">
      <p:cViewPr>
        <p:scale>
          <a:sx n="100" d="100"/>
          <a:sy n="100" d="100"/>
        </p:scale>
        <p:origin x="7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636C4-28D5-417E-9725-7D853AB02A21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3F3CA-0E75-4C5B-80B0-09A0D833F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42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04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17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439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23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70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306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26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17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784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120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184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/>
              <a:t>http://www.ypppt.com</a:t>
            </a:r>
            <a:endParaRPr lang="zh-CN" altLang="en-US" dirty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96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00189BC-E7D1-40FD-A5BA-29F6CF0901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FD1CFE1F-2AE6-4514-BD63-90B13B8F87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93A8AF57-0643-4409-BA76-FF34400A3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080D2D9-F22A-46F9-A4BD-9B17AE22199E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92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C3F3CA-0E75-4C5B-80B0-09A0D833FA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815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00189BC-E7D1-40FD-A5BA-29F6CF0901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FD1CFE1F-2AE6-4514-BD63-90B13B8F87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http://meihua.docer.com/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93A8AF57-0643-4409-BA76-FF34400A3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080D2D9-F22A-46F9-A4BD-9B17AE22199E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23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57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9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62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42EA1-517E-40D8-A705-AE4E3022B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37737A-CEDA-4122-960C-14B2AAACD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116960-9984-4FD4-B22B-242337CCC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93E2E-3BEA-4EBC-9AEF-1137A04F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368431-A091-44B2-AFE7-267657B5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63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74323-6CA4-4B49-853C-B7FCC9FD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69A2B9-F5B4-48A7-9286-E5B79ADC0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ED41A2-B9D4-495B-896B-070BEE66B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F70BAB-3A47-43CC-A218-B4D34567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91834C-8257-4DCA-A7ED-F02387E0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7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E416E3-EF13-4E88-82BF-55FD87E69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61BEF9-9DF8-4D9F-9F4B-71F8161F7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EEF34-5585-4DCE-A952-94F76B34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A693A4-55CA-4DFE-9AFE-3ECC290B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A5F6BD-6544-47BB-93E8-A0F3957A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68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19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0432-228D-4D91-9331-BFBC8F31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1D97A-512B-4D76-9768-2AF5089A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568361-3B23-4A63-A275-F8A582DFB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9881C-06EA-4DCF-A6FD-CA2A34AE1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00312-6706-43EF-A0D0-CA803F87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18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6C7A2-8691-4EA2-97B0-FEDCCBF4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1C7D8B-CCB6-4FF0-A8B0-F500E5B7B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89866-B8AB-4DAF-A327-5C25E833D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4E98BB-7B15-4316-A88E-2AA98BF2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8F002-894D-4466-9673-7D086905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16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837F4-8FCE-4138-9764-ACD45ADC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59864-3143-4F7A-AD4F-5589499BA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FA459A-120F-4A5A-AC4E-4FE4DCECD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0419F7-CFB4-4590-A8B3-3EA96D66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90F3FC-7182-4522-8213-CB61C520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7AF675-A563-412E-B862-46831A3C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16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C0C2F-B67F-4CF8-9D51-D689A050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6910DD-CBCD-4C5B-8FE1-BB1AD37A9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3B6C9E-4FFD-4607-AA6D-36758D2A1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B17038-7A51-44F4-893F-EF5C5F329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F05239-22ED-4D0C-88CC-B068E0EB4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E0CA44-2625-43B0-A301-1AD17B36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25EB3E-DFC5-4F05-B5AD-3B3CCCA9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31CF9D-5A0F-44BB-B6DA-9FB87C50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89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79F10-89E1-4534-B8B7-FD8E2A59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7C3551-FFF7-48DA-B7C3-94407FE6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4BAAD3-3A8F-42D8-94B8-F9EC5260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67258D-EC49-4F36-85C4-5C6892E0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4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D489AF-644B-42CC-9F6B-59C240F8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BF2D23-291C-4713-8008-7A3BE1E0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6CF9C9-293B-48BF-B57F-AA82BBEE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93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9B3B1-B8CB-42D9-8E59-A6250A25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F7CB6-1228-4F02-B1BB-7B0B21EB3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B50846-91FC-4EAD-B95F-3926875B6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AC97D5-E6E6-46BE-B792-BD9F9B6B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8B85FD-66EC-470D-AF85-C93FA396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BB1913-0DE5-4C45-8215-A179B5E5C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1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CFB63-1C09-4E22-9C2D-CFEBAB1C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4EA2AB-DB1D-44F5-90C8-2B02B9374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125E56-69B9-4DB8-859E-4EC12F4E7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3FE3EE-335E-4F01-BEC4-90F69B1E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3830E6-CA35-463D-AA67-44B96203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E64784-160D-4049-84AB-9D8552C1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80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2A3E2E-61F3-4B09-BBF5-7837089D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928C72-3676-4685-A312-4F6DDC622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65F603-8AB6-407B-B646-D710E7E8B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31D36-0941-4416-ACD2-D0FE41EA8D27}" type="datetimeFigureOut">
              <a:rPr lang="zh-CN" altLang="en-US" smtClean="0"/>
              <a:t>2021/3/30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E97EB-20D3-4DB2-947D-1E3D66145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CD943-5BBE-4423-AC41-58EE6D1AA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5E9BC-7870-4091-9478-2FCD7AD0B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7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" Target="slide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3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5.xm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.mp4"/><Relationship Id="rId7" Type="http://schemas.openxmlformats.org/officeDocument/2006/relationships/notesSlide" Target="../notesSlides/notesSlide6.xml"/><Relationship Id="rId2" Type="http://schemas.openxmlformats.org/officeDocument/2006/relationships/video" Target="NULL" TargetMode="Externa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2.xml"/><Relationship Id="rId5" Type="http://schemas.microsoft.com/office/2007/relationships/media" Target="../media/media3.mp4"/><Relationship Id="rId10" Type="http://schemas.openxmlformats.org/officeDocument/2006/relationships/image" Target="../media/image12.png"/><Relationship Id="rId4" Type="http://schemas.microsoft.com/office/2007/relationships/media" Target="../media/media2.mp4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1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video" Target="../media/media5.mp4"/><Relationship Id="rId7" Type="http://schemas.openxmlformats.org/officeDocument/2006/relationships/image" Target="../media/image15.png"/><Relationship Id="rId2" Type="http://schemas.microsoft.com/office/2007/relationships/media" Target="../media/media5.mp4"/><Relationship Id="rId1" Type="http://schemas.openxmlformats.org/officeDocument/2006/relationships/tags" Target="../tags/tag16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58F57BBE-B821-452F-83CE-3643F419BCB2}"/>
              </a:ext>
            </a:extLst>
          </p:cNvPr>
          <p:cNvSpPr/>
          <p:nvPr/>
        </p:nvSpPr>
        <p:spPr>
          <a:xfrm rot="545623">
            <a:off x="4067106" y="795116"/>
            <a:ext cx="4516813" cy="4113513"/>
          </a:xfrm>
          <a:prstGeom prst="triangle">
            <a:avLst>
              <a:gd name="adj" fmla="val 5315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47D433DC-D0EE-43B4-A5B9-7D2DBB7D47E6}"/>
              </a:ext>
            </a:extLst>
          </p:cNvPr>
          <p:cNvSpPr/>
          <p:nvPr/>
        </p:nvSpPr>
        <p:spPr>
          <a:xfrm rot="1291713">
            <a:off x="4201303" y="719928"/>
            <a:ext cx="4745283" cy="4321583"/>
          </a:xfrm>
          <a:prstGeom prst="triangle">
            <a:avLst>
              <a:gd name="adj" fmla="val 5315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66755B-0C47-4635-83E7-50423EA048FA}"/>
              </a:ext>
            </a:extLst>
          </p:cNvPr>
          <p:cNvSpPr/>
          <p:nvPr/>
        </p:nvSpPr>
        <p:spPr>
          <a:xfrm>
            <a:off x="3238977" y="3819037"/>
            <a:ext cx="58512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PTT</a:t>
            </a:r>
            <a:r>
              <a:rPr lang="zh-TW" altLang="en-US" sz="4800" b="1" dirty="0">
                <a:solidFill>
                  <a:schemeClr val="bg1"/>
                </a:solidFill>
                <a:cs typeface="+mn-ea"/>
                <a:sym typeface="+mn-lt"/>
              </a:rPr>
              <a:t> 討論與股價關係</a:t>
            </a:r>
            <a:endParaRPr lang="en-US" altLang="zh-CN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F7950D-2818-4EE1-868F-97E361589813}"/>
              </a:ext>
            </a:extLst>
          </p:cNvPr>
          <p:cNvSpPr/>
          <p:nvPr/>
        </p:nvSpPr>
        <p:spPr>
          <a:xfrm>
            <a:off x="642914" y="2819667"/>
            <a:ext cx="110434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dirty="0">
                <a:solidFill>
                  <a:srgbClr val="F9B359"/>
                </a:solidFill>
                <a:cs typeface="+mn-ea"/>
                <a:sym typeface="+mn-lt"/>
              </a:rPr>
              <a:t>Python</a:t>
            </a:r>
            <a:r>
              <a:rPr lang="zh-TW" altLang="en-US" sz="6000" dirty="0">
                <a:solidFill>
                  <a:srgbClr val="F9B359"/>
                </a:solidFill>
                <a:cs typeface="+mn-ea"/>
                <a:sym typeface="+mn-lt"/>
              </a:rPr>
              <a:t>商業資料科學人才養成班</a:t>
            </a:r>
            <a:endParaRPr lang="zh-CN" altLang="en-US" sz="6000" dirty="0">
              <a:solidFill>
                <a:srgbClr val="F9B359"/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D83AC96-FD9D-45F2-B429-FF1DE82A3061}"/>
              </a:ext>
            </a:extLst>
          </p:cNvPr>
          <p:cNvSpPr txBox="1"/>
          <p:nvPr/>
        </p:nvSpPr>
        <p:spPr>
          <a:xfrm>
            <a:off x="4113325" y="5673771"/>
            <a:ext cx="39751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sz="2400" dirty="0">
                <a:solidFill>
                  <a:schemeClr val="bg1">
                    <a:lumMod val="85000"/>
                  </a:schemeClr>
                </a:solidFill>
              </a:rPr>
              <a:t>指導老師：魏嘉宏、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</a:rPr>
              <a:t>許呈如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>
              <a:defRPr/>
            </a:pPr>
            <a:r>
              <a:rPr lang="zh-TW" altLang="en-US" sz="2400" dirty="0" smtClean="0">
                <a:solidFill>
                  <a:schemeClr val="bg1">
                    <a:alpha val="76000"/>
                  </a:schemeClr>
                </a:solidFill>
                <a:cs typeface="+mn-ea"/>
                <a:sym typeface="+mn-lt"/>
              </a:rPr>
              <a:t>學生</a:t>
            </a:r>
            <a:r>
              <a:rPr lang="en-US" altLang="zh-TW" sz="2400" dirty="0" smtClean="0">
                <a:solidFill>
                  <a:schemeClr val="bg1">
                    <a:alpha val="76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sz="2400" dirty="0" smtClean="0">
                <a:solidFill>
                  <a:schemeClr val="bg1">
                    <a:alpha val="76000"/>
                  </a:schemeClr>
                </a:solidFill>
                <a:cs typeface="+mn-ea"/>
                <a:sym typeface="+mn-lt"/>
              </a:rPr>
              <a:t>鄭</a:t>
            </a:r>
            <a:r>
              <a:rPr lang="zh-TW" altLang="en-US" sz="2400" dirty="0">
                <a:solidFill>
                  <a:schemeClr val="bg1">
                    <a:alpha val="76000"/>
                  </a:schemeClr>
                </a:solidFill>
                <a:cs typeface="+mn-ea"/>
                <a:sym typeface="+mn-lt"/>
              </a:rPr>
              <a:t>羽翔</a:t>
            </a:r>
            <a:endParaRPr lang="zh-CN" altLang="en-US" sz="2400" dirty="0">
              <a:solidFill>
                <a:schemeClr val="bg1">
                  <a:alpha val="76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85B07077-E86A-4B03-A774-6379256071FB}"/>
              </a:ext>
            </a:extLst>
          </p:cNvPr>
          <p:cNvSpPr/>
          <p:nvPr/>
        </p:nvSpPr>
        <p:spPr>
          <a:xfrm rot="1305024">
            <a:off x="-2425695" y="-2743939"/>
            <a:ext cx="4745283" cy="4321583"/>
          </a:xfrm>
          <a:prstGeom prst="triangle">
            <a:avLst>
              <a:gd name="adj" fmla="val 5315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3EDD0668-9772-400F-AEE4-95D3967F81F1}"/>
              </a:ext>
            </a:extLst>
          </p:cNvPr>
          <p:cNvSpPr/>
          <p:nvPr/>
        </p:nvSpPr>
        <p:spPr>
          <a:xfrm rot="7706098">
            <a:off x="10297949" y="4697208"/>
            <a:ext cx="4745283" cy="4321583"/>
          </a:xfrm>
          <a:prstGeom prst="triangle">
            <a:avLst>
              <a:gd name="adj" fmla="val 5315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31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/>
      <p:bldP spid="22" grpId="0"/>
      <p:bldP spid="25" grpId="0"/>
      <p:bldP spid="28" grpId="0" animBg="1"/>
      <p:bldP spid="29" grpId="0" animBg="1"/>
    </p:bldLst>
  </p:timing>
  <p:extLst mod="1">
    <p:ext uri="{E180D4A7-C9FB-4DFB-919C-405C955672EB}">
      <p14:showEvtLst xmlns:p14="http://schemas.microsoft.com/office/powerpoint/2010/main">
        <p14:playEvt time="0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6"/>
          <p:cNvSpPr txBox="1"/>
          <p:nvPr/>
        </p:nvSpPr>
        <p:spPr>
          <a:xfrm>
            <a:off x="6460620" y="2398564"/>
            <a:ext cx="543229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先用函式將資料正規化，</a:t>
            </a:r>
            <a:endParaRPr lang="en-US" altLang="zh-TW" sz="2400" dirty="0">
              <a:solidFill>
                <a:srgbClr val="FFFFCC"/>
              </a:solidFill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使用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rolling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減少雜訊，</a:t>
            </a:r>
            <a:endParaRPr lang="en-US" altLang="zh-TW" sz="2400" dirty="0">
              <a:solidFill>
                <a:srgbClr val="FFFFCC"/>
              </a:solidFill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使用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seaborn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套件繪製熱圖，</a:t>
            </a: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使用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matplotlib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套件繪製相關圖表。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8C4B1D08-43CF-4F11-A627-F7D76F44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2153" y="954250"/>
            <a:ext cx="4207923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755">
              <a:spcBef>
                <a:spcPts val="600"/>
              </a:spcBef>
            </a:pPr>
            <a:r>
              <a:rPr lang="zh-TW" altLang="en-US" sz="36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數據圖表化</a:t>
            </a:r>
            <a:endParaRPr lang="en-US" altLang="zh-CN" sz="36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1D96F017-3D36-4DAA-828B-B5499F4B1EC3}"/>
              </a:ext>
            </a:extLst>
          </p:cNvPr>
          <p:cNvSpPr/>
          <p:nvPr/>
        </p:nvSpPr>
        <p:spPr>
          <a:xfrm rot="5400000">
            <a:off x="4739874" y="815764"/>
            <a:ext cx="454844" cy="43768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95" y="2281414"/>
            <a:ext cx="4761905" cy="35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8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6"/>
          <p:cNvSpPr txBox="1"/>
          <p:nvPr/>
        </p:nvSpPr>
        <p:spPr>
          <a:xfrm>
            <a:off x="6460620" y="2398564"/>
            <a:ext cx="54322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與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MySQL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資料庫連結，</a:t>
            </a: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將爬下的資料以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MySQL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語法讀取 ，</a:t>
            </a: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使用</a:t>
            </a:r>
            <a:r>
              <a:rPr lang="en-US" altLang="zh-TW" sz="2400" dirty="0" err="1">
                <a:solidFill>
                  <a:srgbClr val="FFFFCC"/>
                </a:solidFill>
                <a:sym typeface="+mn-lt"/>
              </a:rPr>
              <a:t>Dataframe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套件進行處理。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8C4B1D08-43CF-4F11-A627-F7D76F44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610" y="1055849"/>
            <a:ext cx="4207923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755">
              <a:spcBef>
                <a:spcPts val="600"/>
              </a:spcBef>
            </a:pPr>
            <a:r>
              <a:rPr lang="zh-TW" altLang="en-US" sz="36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存讀檔</a:t>
            </a:r>
            <a:endParaRPr lang="en-US" altLang="zh-CN" sz="36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1D96F017-3D36-4DAA-828B-B5499F4B1EC3}"/>
              </a:ext>
            </a:extLst>
          </p:cNvPr>
          <p:cNvSpPr/>
          <p:nvPr/>
        </p:nvSpPr>
        <p:spPr>
          <a:xfrm rot="5400000">
            <a:off x="5204331" y="917363"/>
            <a:ext cx="454844" cy="43768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356" r="1"/>
          <a:stretch/>
        </p:blipFill>
        <p:spPr>
          <a:xfrm>
            <a:off x="1046205" y="2244503"/>
            <a:ext cx="5026048" cy="211385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05" y="2244503"/>
            <a:ext cx="5045172" cy="36668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71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6"/>
          <p:cNvSpPr txBox="1"/>
          <p:nvPr/>
        </p:nvSpPr>
        <p:spPr>
          <a:xfrm>
            <a:off x="6460621" y="2398564"/>
            <a:ext cx="459763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chemeClr val="bg1">
                    <a:lumMod val="85000"/>
                  </a:schemeClr>
                </a:solidFill>
                <a:sym typeface="+mn-lt"/>
              </a:rPr>
              <a:t>可視分析學是隨著科學視覺化和資訊視覺化發展而形成的新領域，重點是透過互動式視覺介面進行分析推理。</a:t>
            </a:r>
          </a:p>
          <a:p>
            <a:pPr>
              <a:spcBef>
                <a:spcPts val="600"/>
              </a:spcBef>
            </a:pPr>
            <a:endParaRPr lang="zh-TW" altLang="en-US" sz="2400" dirty="0">
              <a:solidFill>
                <a:srgbClr val="FFFFCC"/>
              </a:solidFill>
              <a:sym typeface="+mn-lt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8C4B1D08-43CF-4F11-A627-F7D76F44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325" y="1012307"/>
            <a:ext cx="4207923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zh-TW" altLang="en-US" sz="3600" b="1" dirty="0">
                <a:solidFill>
                  <a:schemeClr val="bg1">
                    <a:lumMod val="65000"/>
                  </a:schemeClr>
                </a:solidFill>
                <a:sym typeface="+mn-lt"/>
              </a:rPr>
              <a:t>視覺化圖形介面</a:t>
            </a:r>
            <a:endParaRPr lang="en-US" altLang="zh-CN" sz="3600" b="1" dirty="0">
              <a:solidFill>
                <a:schemeClr val="bg1">
                  <a:lumMod val="65000"/>
                </a:schemeClr>
              </a:solidFill>
              <a:sym typeface="+mn-lt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1D96F017-3D36-4DAA-828B-B5499F4B1EC3}"/>
              </a:ext>
            </a:extLst>
          </p:cNvPr>
          <p:cNvSpPr/>
          <p:nvPr/>
        </p:nvSpPr>
        <p:spPr>
          <a:xfrm rot="5400000">
            <a:off x="4406046" y="873821"/>
            <a:ext cx="454844" cy="43768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09" y="2481535"/>
            <a:ext cx="5745853" cy="3662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8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3C66D2F-F868-4DF1-9FCB-02B53AFD304A}"/>
              </a:ext>
            </a:extLst>
          </p:cNvPr>
          <p:cNvGrpSpPr/>
          <p:nvPr/>
        </p:nvGrpSpPr>
        <p:grpSpPr>
          <a:xfrm>
            <a:off x="2401368" y="5649444"/>
            <a:ext cx="1363978" cy="1240709"/>
            <a:chOff x="1806946" y="4036887"/>
            <a:chExt cx="2821526" cy="1240709"/>
          </a:xfrm>
        </p:grpSpPr>
        <p:sp>
          <p:nvSpPr>
            <p:cNvPr id="17" name="iśḷïde">
              <a:extLst>
                <a:ext uri="{FF2B5EF4-FFF2-40B4-BE49-F238E27FC236}">
                  <a16:creationId xmlns:a16="http://schemas.microsoft.com/office/drawing/2014/main" id="{CC82D286-A892-4E99-AABD-19984EE872EB}"/>
                </a:ext>
              </a:extLst>
            </p:cNvPr>
            <p:cNvSpPr txBox="1"/>
            <p:nvPr/>
          </p:nvSpPr>
          <p:spPr>
            <a:xfrm>
              <a:off x="1806946" y="4411052"/>
              <a:ext cx="2821525" cy="866544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íṡļiḍè">
              <a:extLst>
                <a:ext uri="{FF2B5EF4-FFF2-40B4-BE49-F238E27FC236}">
                  <a16:creationId xmlns:a16="http://schemas.microsoft.com/office/drawing/2014/main" id="{FBB5E0B5-3FD3-45E7-A8F8-19A12DDD5142}"/>
                </a:ext>
              </a:extLst>
            </p:cNvPr>
            <p:cNvSpPr/>
            <p:nvPr/>
          </p:nvSpPr>
          <p:spPr>
            <a:xfrm>
              <a:off x="1806947" y="4036887"/>
              <a:ext cx="2821525" cy="383658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TW" altLang="en-US" sz="2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折線圖</a:t>
              </a:r>
              <a:endParaRPr lang="zh-CN" altLang="en-US" sz="2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îśľïḍe">
            <a:extLst>
              <a:ext uri="{FF2B5EF4-FFF2-40B4-BE49-F238E27FC236}">
                <a16:creationId xmlns:a16="http://schemas.microsoft.com/office/drawing/2014/main" id="{70F66ADC-3B49-4749-8722-61F6B89E87BB}"/>
              </a:ext>
            </a:extLst>
          </p:cNvPr>
          <p:cNvGrpSpPr/>
          <p:nvPr/>
        </p:nvGrpSpPr>
        <p:grpSpPr>
          <a:xfrm>
            <a:off x="7703097" y="4943808"/>
            <a:ext cx="2881732" cy="2539295"/>
            <a:chOff x="8662573" y="440362"/>
            <a:chExt cx="3059201" cy="2124542"/>
          </a:xfrm>
        </p:grpSpPr>
        <p:sp>
          <p:nvSpPr>
            <p:cNvPr id="20" name="iśḷïde">
              <a:extLst>
                <a:ext uri="{FF2B5EF4-FFF2-40B4-BE49-F238E27FC236}">
                  <a16:creationId xmlns:a16="http://schemas.microsoft.com/office/drawing/2014/main" id="{6E966B6D-C1E3-48CB-9EB1-F937D838EC0F}"/>
                </a:ext>
              </a:extLst>
            </p:cNvPr>
            <p:cNvSpPr txBox="1"/>
            <p:nvPr/>
          </p:nvSpPr>
          <p:spPr>
            <a:xfrm>
              <a:off x="8662573" y="1839896"/>
              <a:ext cx="2578029" cy="725008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ṡļiḍè">
              <a:extLst>
                <a:ext uri="{FF2B5EF4-FFF2-40B4-BE49-F238E27FC236}">
                  <a16:creationId xmlns:a16="http://schemas.microsoft.com/office/drawing/2014/main" id="{871C78C5-8686-474A-B326-7DAAFBB311DB}"/>
                </a:ext>
              </a:extLst>
            </p:cNvPr>
            <p:cNvSpPr/>
            <p:nvPr/>
          </p:nvSpPr>
          <p:spPr>
            <a:xfrm>
              <a:off x="9143745" y="440362"/>
              <a:ext cx="2578029" cy="320994"/>
            </a:xfrm>
            <a:prstGeom prst="rect">
              <a:avLst/>
            </a:prstGeom>
          </p:spPr>
          <p:txBody>
            <a:bodyPr wrap="none" lIns="90000" tIns="46800" rIns="90000" bIns="46800" anchor="b">
              <a:no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TW" altLang="en-US" sz="2000" b="1" dirty="0" smtClean="0">
                  <a:solidFill>
                    <a:schemeClr val="accent2"/>
                  </a:solidFill>
                  <a:cs typeface="+mn-ea"/>
                  <a:sym typeface="+mn-lt"/>
                </a:rPr>
                <a:t>熱</a:t>
              </a:r>
              <a:r>
                <a:rPr lang="zh-TW" altLang="en-US" sz="2000" b="1" dirty="0">
                  <a:solidFill>
                    <a:schemeClr val="accent2"/>
                  </a:solidFill>
                  <a:cs typeface="+mn-ea"/>
                  <a:sym typeface="+mn-lt"/>
                </a:rPr>
                <a:t>圖</a:t>
              </a:r>
              <a:endParaRPr lang="zh-CN" altLang="en-US" sz="2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文本框 48">
            <a:extLst>
              <a:ext uri="{FF2B5EF4-FFF2-40B4-BE49-F238E27FC236}">
                <a16:creationId xmlns:a16="http://schemas.microsoft.com/office/drawing/2014/main" id="{42819456-19FA-4E3A-810C-E7E117B81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53" y="248515"/>
            <a:ext cx="18880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TW" altLang="en-US" sz="32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圖表</a:t>
            </a:r>
            <a:endParaRPr lang="zh-CN" altLang="en-US" sz="3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42" y="2137089"/>
            <a:ext cx="4225229" cy="299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74" y="1219155"/>
            <a:ext cx="4184906" cy="3168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018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S1iďé">
            <a:extLst>
              <a:ext uri="{FF2B5EF4-FFF2-40B4-BE49-F238E27FC236}">
                <a16:creationId xmlns:a16="http://schemas.microsoft.com/office/drawing/2014/main" id="{0FFEE752-CED7-46E4-8446-CF77E0470263}"/>
              </a:ext>
            </a:extLst>
          </p:cNvPr>
          <p:cNvSpPr/>
          <p:nvPr/>
        </p:nvSpPr>
        <p:spPr>
          <a:xfrm>
            <a:off x="0" y="6229351"/>
            <a:ext cx="12192000" cy="628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ŝľíḋe">
            <a:extLst>
              <a:ext uri="{FF2B5EF4-FFF2-40B4-BE49-F238E27FC236}">
                <a16:creationId xmlns:a16="http://schemas.microsoft.com/office/drawing/2014/main" id="{0F32093E-045E-4FC0-84DC-F23B35E59E87}"/>
              </a:ext>
            </a:extLst>
          </p:cNvPr>
          <p:cNvSpPr txBox="1"/>
          <p:nvPr/>
        </p:nvSpPr>
        <p:spPr>
          <a:xfrm>
            <a:off x="794479" y="826736"/>
            <a:ext cx="1585339" cy="630294"/>
          </a:xfrm>
          <a:prstGeom prst="rect">
            <a:avLst/>
          </a:prstGeom>
          <a:noFill/>
        </p:spPr>
        <p:txBody>
          <a:bodyPr wrap="none" lIns="0" tIns="0" rIns="0" bIns="0" anchor="b" anchorCtr="0">
            <a:normAutofit fontScale="92500" lnSpcReduction="10000"/>
          </a:bodyPr>
          <a:lstStyle/>
          <a:p>
            <a:r>
              <a:rPr lang="zh-TW" altLang="en-US" sz="4800" spc="-150" dirty="0" smtClean="0">
                <a:cs typeface="+mn-ea"/>
                <a:sym typeface="+mn-lt"/>
              </a:rPr>
              <a:t>長榮</a:t>
            </a:r>
            <a:endParaRPr lang="en-US" altLang="zh-CN" sz="4800" spc="-150" dirty="0">
              <a:cs typeface="+mn-ea"/>
              <a:sym typeface="+mn-lt"/>
            </a:endParaRPr>
          </a:p>
        </p:txBody>
      </p:sp>
      <p:sp>
        <p:nvSpPr>
          <p:cNvPr id="11" name="îṣ1îḋê">
            <a:extLst>
              <a:ext uri="{FF2B5EF4-FFF2-40B4-BE49-F238E27FC236}">
                <a16:creationId xmlns:a16="http://schemas.microsoft.com/office/drawing/2014/main" id="{B96CFB83-0278-4E80-9A98-82EAC66BDD06}"/>
              </a:ext>
            </a:extLst>
          </p:cNvPr>
          <p:cNvSpPr/>
          <p:nvPr/>
        </p:nvSpPr>
        <p:spPr>
          <a:xfrm>
            <a:off x="914400" y="1608046"/>
            <a:ext cx="1673326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defTabSz="914378">
              <a:defRPr/>
            </a:pPr>
            <a:r>
              <a:rPr lang="en-US" altLang="zh-TW" sz="2400" b="1" dirty="0" smtClean="0">
                <a:cs typeface="+mn-ea"/>
                <a:sym typeface="+mn-lt"/>
              </a:rPr>
              <a:t>2</a:t>
            </a:r>
            <a:r>
              <a:rPr lang="en-US" altLang="zh-TW" sz="2400" b="1" dirty="0" smtClean="0">
                <a:cs typeface="+mn-ea"/>
                <a:sym typeface="+mn-lt"/>
              </a:rPr>
              <a:t>603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4" name="íSḷiḋé">
            <a:extLst>
              <a:ext uri="{FF2B5EF4-FFF2-40B4-BE49-F238E27FC236}">
                <a16:creationId xmlns:a16="http://schemas.microsoft.com/office/drawing/2014/main" id="{3C9016CA-B691-433F-9F62-9A90ED9362B0}"/>
              </a:ext>
            </a:extLst>
          </p:cNvPr>
          <p:cNvSpPr/>
          <p:nvPr/>
        </p:nvSpPr>
        <p:spPr>
          <a:xfrm>
            <a:off x="9963099" y="6397110"/>
            <a:ext cx="1673326" cy="28944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algn="ctr" defTabSz="914378">
              <a:defRPr/>
            </a:pP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13" y="2545038"/>
            <a:ext cx="4391647" cy="3116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767" y="1244184"/>
            <a:ext cx="4474425" cy="33877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橢圓 14"/>
          <p:cNvSpPr/>
          <p:nvPr/>
        </p:nvSpPr>
        <p:spPr>
          <a:xfrm>
            <a:off x="3642610" y="2728210"/>
            <a:ext cx="1948250" cy="268323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96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S1iďé">
            <a:extLst>
              <a:ext uri="{FF2B5EF4-FFF2-40B4-BE49-F238E27FC236}">
                <a16:creationId xmlns:a16="http://schemas.microsoft.com/office/drawing/2014/main" id="{0FFEE752-CED7-46E4-8446-CF77E0470263}"/>
              </a:ext>
            </a:extLst>
          </p:cNvPr>
          <p:cNvSpPr/>
          <p:nvPr/>
        </p:nvSpPr>
        <p:spPr>
          <a:xfrm>
            <a:off x="0" y="6229351"/>
            <a:ext cx="12192000" cy="628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ŝľíḋe">
            <a:extLst>
              <a:ext uri="{FF2B5EF4-FFF2-40B4-BE49-F238E27FC236}">
                <a16:creationId xmlns:a16="http://schemas.microsoft.com/office/drawing/2014/main" id="{0F32093E-045E-4FC0-84DC-F23B35E59E87}"/>
              </a:ext>
            </a:extLst>
          </p:cNvPr>
          <p:cNvSpPr txBox="1"/>
          <p:nvPr/>
        </p:nvSpPr>
        <p:spPr>
          <a:xfrm>
            <a:off x="794479" y="826736"/>
            <a:ext cx="1585339" cy="630294"/>
          </a:xfrm>
          <a:prstGeom prst="rect">
            <a:avLst/>
          </a:prstGeom>
          <a:noFill/>
        </p:spPr>
        <p:txBody>
          <a:bodyPr wrap="none" lIns="0" tIns="0" rIns="0" bIns="0" anchor="b" anchorCtr="0">
            <a:normAutofit fontScale="92500" lnSpcReduction="10000"/>
          </a:bodyPr>
          <a:lstStyle/>
          <a:p>
            <a:r>
              <a:rPr lang="zh-TW" altLang="en-US" sz="4800" spc="-150" dirty="0">
                <a:cs typeface="+mn-ea"/>
                <a:sym typeface="+mn-lt"/>
              </a:rPr>
              <a:t>鴻海</a:t>
            </a:r>
            <a:endParaRPr lang="en-US" altLang="zh-CN" sz="4800" spc="-150" dirty="0">
              <a:cs typeface="+mn-ea"/>
              <a:sym typeface="+mn-lt"/>
            </a:endParaRPr>
          </a:p>
        </p:txBody>
      </p:sp>
      <p:sp>
        <p:nvSpPr>
          <p:cNvPr id="11" name="îṣ1îḋê">
            <a:extLst>
              <a:ext uri="{FF2B5EF4-FFF2-40B4-BE49-F238E27FC236}">
                <a16:creationId xmlns:a16="http://schemas.microsoft.com/office/drawing/2014/main" id="{B96CFB83-0278-4E80-9A98-82EAC66BDD06}"/>
              </a:ext>
            </a:extLst>
          </p:cNvPr>
          <p:cNvSpPr/>
          <p:nvPr/>
        </p:nvSpPr>
        <p:spPr>
          <a:xfrm>
            <a:off x="914400" y="1608046"/>
            <a:ext cx="1673326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defTabSz="914378">
              <a:defRPr/>
            </a:pPr>
            <a:r>
              <a:rPr lang="en-US" altLang="zh-CN" sz="2400" b="1" dirty="0" smtClean="0">
                <a:cs typeface="+mn-ea"/>
                <a:sym typeface="+mn-lt"/>
              </a:rPr>
              <a:t>2317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4" name="íSḷiḋé">
            <a:extLst>
              <a:ext uri="{FF2B5EF4-FFF2-40B4-BE49-F238E27FC236}">
                <a16:creationId xmlns:a16="http://schemas.microsoft.com/office/drawing/2014/main" id="{3C9016CA-B691-433F-9F62-9A90ED9362B0}"/>
              </a:ext>
            </a:extLst>
          </p:cNvPr>
          <p:cNvSpPr/>
          <p:nvPr/>
        </p:nvSpPr>
        <p:spPr>
          <a:xfrm>
            <a:off x="9963099" y="6397110"/>
            <a:ext cx="1673326" cy="28944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algn="ctr" defTabSz="914378">
              <a:defRPr/>
            </a:pP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67000"/>
            <a:ext cx="4723809" cy="3352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318" y="1457030"/>
            <a:ext cx="4444444" cy="3365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橢圓 14"/>
          <p:cNvSpPr/>
          <p:nvPr/>
        </p:nvSpPr>
        <p:spPr>
          <a:xfrm>
            <a:off x="4407108" y="2167000"/>
            <a:ext cx="1183752" cy="32444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S1iďé">
            <a:extLst>
              <a:ext uri="{FF2B5EF4-FFF2-40B4-BE49-F238E27FC236}">
                <a16:creationId xmlns:a16="http://schemas.microsoft.com/office/drawing/2014/main" id="{0FFEE752-CED7-46E4-8446-CF77E0470263}"/>
              </a:ext>
            </a:extLst>
          </p:cNvPr>
          <p:cNvSpPr/>
          <p:nvPr/>
        </p:nvSpPr>
        <p:spPr>
          <a:xfrm>
            <a:off x="0" y="6229351"/>
            <a:ext cx="12192000" cy="628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ŝľíḋe">
            <a:extLst>
              <a:ext uri="{FF2B5EF4-FFF2-40B4-BE49-F238E27FC236}">
                <a16:creationId xmlns:a16="http://schemas.microsoft.com/office/drawing/2014/main" id="{0F32093E-045E-4FC0-84DC-F23B35E59E87}"/>
              </a:ext>
            </a:extLst>
          </p:cNvPr>
          <p:cNvSpPr txBox="1"/>
          <p:nvPr/>
        </p:nvSpPr>
        <p:spPr>
          <a:xfrm>
            <a:off x="794479" y="826736"/>
            <a:ext cx="1585339" cy="630294"/>
          </a:xfrm>
          <a:prstGeom prst="rect">
            <a:avLst/>
          </a:prstGeom>
          <a:noFill/>
        </p:spPr>
        <p:txBody>
          <a:bodyPr wrap="none" lIns="0" tIns="0" rIns="0" bIns="0" anchor="b" anchorCtr="0">
            <a:normAutofit fontScale="92500" lnSpcReduction="10000"/>
          </a:bodyPr>
          <a:lstStyle/>
          <a:p>
            <a:r>
              <a:rPr lang="zh-TW" altLang="en-US" sz="4800" spc="-150" dirty="0">
                <a:cs typeface="+mn-ea"/>
                <a:sym typeface="+mn-lt"/>
              </a:rPr>
              <a:t>聯電</a:t>
            </a:r>
            <a:endParaRPr lang="en-US" altLang="zh-CN" sz="4800" spc="-150" dirty="0">
              <a:cs typeface="+mn-ea"/>
              <a:sym typeface="+mn-lt"/>
            </a:endParaRPr>
          </a:p>
        </p:txBody>
      </p:sp>
      <p:sp>
        <p:nvSpPr>
          <p:cNvPr id="11" name="îṣ1îḋê">
            <a:extLst>
              <a:ext uri="{FF2B5EF4-FFF2-40B4-BE49-F238E27FC236}">
                <a16:creationId xmlns:a16="http://schemas.microsoft.com/office/drawing/2014/main" id="{B96CFB83-0278-4E80-9A98-82EAC66BDD06}"/>
              </a:ext>
            </a:extLst>
          </p:cNvPr>
          <p:cNvSpPr/>
          <p:nvPr/>
        </p:nvSpPr>
        <p:spPr>
          <a:xfrm>
            <a:off x="914400" y="1608046"/>
            <a:ext cx="1673326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defTabSz="914378">
              <a:defRPr/>
            </a:pPr>
            <a:r>
              <a:rPr lang="en-US" altLang="zh-TW" sz="2400" b="1" dirty="0">
                <a:cs typeface="+mn-ea"/>
                <a:sym typeface="+mn-lt"/>
              </a:rPr>
              <a:t>2303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4" name="íSḷiḋé">
            <a:extLst>
              <a:ext uri="{FF2B5EF4-FFF2-40B4-BE49-F238E27FC236}">
                <a16:creationId xmlns:a16="http://schemas.microsoft.com/office/drawing/2014/main" id="{3C9016CA-B691-433F-9F62-9A90ED9362B0}"/>
              </a:ext>
            </a:extLst>
          </p:cNvPr>
          <p:cNvSpPr/>
          <p:nvPr/>
        </p:nvSpPr>
        <p:spPr>
          <a:xfrm>
            <a:off x="9963099" y="6397110"/>
            <a:ext cx="1673326" cy="28944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algn="ctr" defTabSz="914378">
              <a:defRPr/>
            </a:pP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56622"/>
            <a:ext cx="4723809" cy="3352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067" y="921559"/>
            <a:ext cx="4444444" cy="3365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橢圓 11"/>
          <p:cNvSpPr/>
          <p:nvPr/>
        </p:nvSpPr>
        <p:spPr>
          <a:xfrm>
            <a:off x="1781176" y="2728210"/>
            <a:ext cx="3180568" cy="268323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75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îS1iďé">
            <a:extLst>
              <a:ext uri="{FF2B5EF4-FFF2-40B4-BE49-F238E27FC236}">
                <a16:creationId xmlns:a16="http://schemas.microsoft.com/office/drawing/2014/main" id="{0FFEE752-CED7-46E4-8446-CF77E0470263}"/>
              </a:ext>
            </a:extLst>
          </p:cNvPr>
          <p:cNvSpPr/>
          <p:nvPr/>
        </p:nvSpPr>
        <p:spPr>
          <a:xfrm>
            <a:off x="0" y="6229351"/>
            <a:ext cx="12192000" cy="628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ŝľíḋe">
            <a:extLst>
              <a:ext uri="{FF2B5EF4-FFF2-40B4-BE49-F238E27FC236}">
                <a16:creationId xmlns:a16="http://schemas.microsoft.com/office/drawing/2014/main" id="{0F32093E-045E-4FC0-84DC-F23B35E59E87}"/>
              </a:ext>
            </a:extLst>
          </p:cNvPr>
          <p:cNvSpPr txBox="1"/>
          <p:nvPr/>
        </p:nvSpPr>
        <p:spPr>
          <a:xfrm>
            <a:off x="794479" y="826736"/>
            <a:ext cx="1585339" cy="630294"/>
          </a:xfrm>
          <a:prstGeom prst="rect">
            <a:avLst/>
          </a:prstGeom>
          <a:noFill/>
        </p:spPr>
        <p:txBody>
          <a:bodyPr wrap="none" lIns="0" tIns="0" rIns="0" bIns="0" anchor="b" anchorCtr="0">
            <a:normAutofit fontScale="92500" lnSpcReduction="10000"/>
          </a:bodyPr>
          <a:lstStyle/>
          <a:p>
            <a:r>
              <a:rPr lang="zh-TW" altLang="en-US" sz="4800" spc="-150" dirty="0">
                <a:cs typeface="+mn-ea"/>
                <a:sym typeface="+mn-lt"/>
              </a:rPr>
              <a:t>華航</a:t>
            </a:r>
            <a:endParaRPr lang="en-US" altLang="zh-CN" sz="4800" spc="-150" dirty="0">
              <a:cs typeface="+mn-ea"/>
              <a:sym typeface="+mn-lt"/>
            </a:endParaRPr>
          </a:p>
        </p:txBody>
      </p:sp>
      <p:sp>
        <p:nvSpPr>
          <p:cNvPr id="11" name="îṣ1îḋê">
            <a:extLst>
              <a:ext uri="{FF2B5EF4-FFF2-40B4-BE49-F238E27FC236}">
                <a16:creationId xmlns:a16="http://schemas.microsoft.com/office/drawing/2014/main" id="{B96CFB83-0278-4E80-9A98-82EAC66BDD06}"/>
              </a:ext>
            </a:extLst>
          </p:cNvPr>
          <p:cNvSpPr/>
          <p:nvPr/>
        </p:nvSpPr>
        <p:spPr>
          <a:xfrm>
            <a:off x="914400" y="1608046"/>
            <a:ext cx="1673326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defTabSz="914378">
              <a:defRPr/>
            </a:pPr>
            <a:r>
              <a:rPr lang="en-US" altLang="zh-TW" sz="2400" b="1" dirty="0" smtClean="0">
                <a:cs typeface="+mn-ea"/>
                <a:sym typeface="+mn-lt"/>
              </a:rPr>
              <a:t>2610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4" name="íSḷiḋé">
            <a:extLst>
              <a:ext uri="{FF2B5EF4-FFF2-40B4-BE49-F238E27FC236}">
                <a16:creationId xmlns:a16="http://schemas.microsoft.com/office/drawing/2014/main" id="{3C9016CA-B691-433F-9F62-9A90ED9362B0}"/>
              </a:ext>
            </a:extLst>
          </p:cNvPr>
          <p:cNvSpPr/>
          <p:nvPr/>
        </p:nvSpPr>
        <p:spPr>
          <a:xfrm>
            <a:off x="9963099" y="6397110"/>
            <a:ext cx="1673326" cy="28944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algn="ctr" defTabSz="914378">
              <a:defRPr/>
            </a:pP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67000"/>
            <a:ext cx="4723809" cy="3352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318" y="826748"/>
            <a:ext cx="4444444" cy="3365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橢圓 11"/>
          <p:cNvSpPr/>
          <p:nvPr/>
        </p:nvSpPr>
        <p:spPr>
          <a:xfrm>
            <a:off x="2379818" y="2728210"/>
            <a:ext cx="2042280" cy="268323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76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28" y="2167000"/>
            <a:ext cx="4723809" cy="3352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îS1iďé">
            <a:extLst>
              <a:ext uri="{FF2B5EF4-FFF2-40B4-BE49-F238E27FC236}">
                <a16:creationId xmlns:a16="http://schemas.microsoft.com/office/drawing/2014/main" id="{0FFEE752-CED7-46E4-8446-CF77E0470263}"/>
              </a:ext>
            </a:extLst>
          </p:cNvPr>
          <p:cNvSpPr/>
          <p:nvPr/>
        </p:nvSpPr>
        <p:spPr>
          <a:xfrm>
            <a:off x="0" y="6229351"/>
            <a:ext cx="12192000" cy="628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ŝľíḋe">
            <a:extLst>
              <a:ext uri="{FF2B5EF4-FFF2-40B4-BE49-F238E27FC236}">
                <a16:creationId xmlns:a16="http://schemas.microsoft.com/office/drawing/2014/main" id="{0F32093E-045E-4FC0-84DC-F23B35E59E87}"/>
              </a:ext>
            </a:extLst>
          </p:cNvPr>
          <p:cNvSpPr txBox="1"/>
          <p:nvPr/>
        </p:nvSpPr>
        <p:spPr>
          <a:xfrm>
            <a:off x="794479" y="826736"/>
            <a:ext cx="1585339" cy="630294"/>
          </a:xfrm>
          <a:prstGeom prst="rect">
            <a:avLst/>
          </a:prstGeom>
          <a:noFill/>
        </p:spPr>
        <p:txBody>
          <a:bodyPr wrap="none" lIns="0" tIns="0" rIns="0" bIns="0" anchor="b" anchorCtr="0">
            <a:normAutofit fontScale="92500" lnSpcReduction="10000"/>
          </a:bodyPr>
          <a:lstStyle/>
          <a:p>
            <a:r>
              <a:rPr lang="zh-TW" altLang="en-US" sz="4800" spc="-150" dirty="0">
                <a:cs typeface="+mn-ea"/>
                <a:sym typeface="+mn-lt"/>
              </a:rPr>
              <a:t>友達</a:t>
            </a:r>
            <a:endParaRPr lang="en-US" altLang="zh-CN" sz="4800" spc="-150" dirty="0">
              <a:cs typeface="+mn-ea"/>
              <a:sym typeface="+mn-lt"/>
            </a:endParaRPr>
          </a:p>
        </p:txBody>
      </p:sp>
      <p:sp>
        <p:nvSpPr>
          <p:cNvPr id="11" name="îṣ1îḋê">
            <a:extLst>
              <a:ext uri="{FF2B5EF4-FFF2-40B4-BE49-F238E27FC236}">
                <a16:creationId xmlns:a16="http://schemas.microsoft.com/office/drawing/2014/main" id="{B96CFB83-0278-4E80-9A98-82EAC66BDD06}"/>
              </a:ext>
            </a:extLst>
          </p:cNvPr>
          <p:cNvSpPr/>
          <p:nvPr/>
        </p:nvSpPr>
        <p:spPr>
          <a:xfrm>
            <a:off x="914400" y="1608046"/>
            <a:ext cx="1673326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defTabSz="914378">
              <a:defRPr/>
            </a:pPr>
            <a:r>
              <a:rPr lang="en-US" altLang="zh-TW" sz="2400" b="1" dirty="0" smtClean="0">
                <a:cs typeface="+mn-ea"/>
                <a:sym typeface="+mn-lt"/>
              </a:rPr>
              <a:t>2409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4" name="íSḷiḋé">
            <a:extLst>
              <a:ext uri="{FF2B5EF4-FFF2-40B4-BE49-F238E27FC236}">
                <a16:creationId xmlns:a16="http://schemas.microsoft.com/office/drawing/2014/main" id="{3C9016CA-B691-433F-9F62-9A90ED9362B0}"/>
              </a:ext>
            </a:extLst>
          </p:cNvPr>
          <p:cNvSpPr/>
          <p:nvPr/>
        </p:nvSpPr>
        <p:spPr>
          <a:xfrm>
            <a:off x="9963099" y="6397110"/>
            <a:ext cx="1673326" cy="28944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algn="ctr" defTabSz="914378">
              <a:defRPr/>
            </a:pP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2379818" y="2501570"/>
            <a:ext cx="1247802" cy="268323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318" y="712139"/>
            <a:ext cx="4444444" cy="3365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569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28394"/>
            <a:ext cx="4723809" cy="3352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îS1iďé">
            <a:extLst>
              <a:ext uri="{FF2B5EF4-FFF2-40B4-BE49-F238E27FC236}">
                <a16:creationId xmlns:a16="http://schemas.microsoft.com/office/drawing/2014/main" id="{0FFEE752-CED7-46E4-8446-CF77E0470263}"/>
              </a:ext>
            </a:extLst>
          </p:cNvPr>
          <p:cNvSpPr/>
          <p:nvPr/>
        </p:nvSpPr>
        <p:spPr>
          <a:xfrm>
            <a:off x="0" y="6229351"/>
            <a:ext cx="12192000" cy="628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ŝľíḋe">
            <a:extLst>
              <a:ext uri="{FF2B5EF4-FFF2-40B4-BE49-F238E27FC236}">
                <a16:creationId xmlns:a16="http://schemas.microsoft.com/office/drawing/2014/main" id="{0F32093E-045E-4FC0-84DC-F23B35E59E87}"/>
              </a:ext>
            </a:extLst>
          </p:cNvPr>
          <p:cNvSpPr txBox="1"/>
          <p:nvPr/>
        </p:nvSpPr>
        <p:spPr>
          <a:xfrm>
            <a:off x="794479" y="826736"/>
            <a:ext cx="1585339" cy="630294"/>
          </a:xfrm>
          <a:prstGeom prst="rect">
            <a:avLst/>
          </a:prstGeom>
          <a:noFill/>
        </p:spPr>
        <p:txBody>
          <a:bodyPr wrap="none" lIns="0" tIns="0" rIns="0" bIns="0" anchor="b" anchorCtr="0">
            <a:normAutofit fontScale="92500" lnSpcReduction="10000"/>
          </a:bodyPr>
          <a:lstStyle/>
          <a:p>
            <a:r>
              <a:rPr lang="zh-TW" altLang="en-US" sz="4800" spc="-150" dirty="0">
                <a:cs typeface="+mn-ea"/>
                <a:sym typeface="+mn-lt"/>
              </a:rPr>
              <a:t>欣興</a:t>
            </a:r>
            <a:endParaRPr lang="en-US" altLang="zh-CN" sz="4800" spc="-150" dirty="0">
              <a:cs typeface="+mn-ea"/>
              <a:sym typeface="+mn-lt"/>
            </a:endParaRPr>
          </a:p>
        </p:txBody>
      </p:sp>
      <p:sp>
        <p:nvSpPr>
          <p:cNvPr id="11" name="îṣ1îḋê">
            <a:extLst>
              <a:ext uri="{FF2B5EF4-FFF2-40B4-BE49-F238E27FC236}">
                <a16:creationId xmlns:a16="http://schemas.microsoft.com/office/drawing/2014/main" id="{B96CFB83-0278-4E80-9A98-82EAC66BDD06}"/>
              </a:ext>
            </a:extLst>
          </p:cNvPr>
          <p:cNvSpPr/>
          <p:nvPr/>
        </p:nvSpPr>
        <p:spPr>
          <a:xfrm>
            <a:off x="914400" y="1608046"/>
            <a:ext cx="1673326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defTabSz="914378">
              <a:defRPr/>
            </a:pPr>
            <a:r>
              <a:rPr lang="en-US" altLang="zh-TW" sz="2400" b="1" dirty="0" smtClean="0">
                <a:cs typeface="+mn-ea"/>
                <a:sym typeface="+mn-lt"/>
              </a:rPr>
              <a:t>3037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4" name="íSḷiḋé">
            <a:extLst>
              <a:ext uri="{FF2B5EF4-FFF2-40B4-BE49-F238E27FC236}">
                <a16:creationId xmlns:a16="http://schemas.microsoft.com/office/drawing/2014/main" id="{3C9016CA-B691-433F-9F62-9A90ED9362B0}"/>
              </a:ext>
            </a:extLst>
          </p:cNvPr>
          <p:cNvSpPr/>
          <p:nvPr/>
        </p:nvSpPr>
        <p:spPr>
          <a:xfrm>
            <a:off x="9963099" y="6397110"/>
            <a:ext cx="1673326" cy="28944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algn="ctr" defTabSz="914378">
              <a:defRPr/>
            </a:pP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2655697" y="2533338"/>
            <a:ext cx="1811371" cy="24865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076" y="826748"/>
            <a:ext cx="4444444" cy="3365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733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MH_Others_1"/>
          <p:cNvSpPr/>
          <p:nvPr>
            <p:custDataLst>
              <p:tags r:id="rId3"/>
            </p:custDataLst>
          </p:nvPr>
        </p:nvSpPr>
        <p:spPr>
          <a:xfrm>
            <a:off x="2906424" y="1248789"/>
            <a:ext cx="1840670" cy="561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lnSpcReduction="10000"/>
          </a:bodyPr>
          <a:lstStyle/>
          <a:p>
            <a:pPr lvl="0" algn="ctr"/>
            <a:r>
              <a:rPr lang="zh-TW" altLang="en-US" sz="4000" dirty="0">
                <a:solidFill>
                  <a:schemeClr val="tx1"/>
                </a:solidFill>
                <a:cs typeface="+mn-ea"/>
                <a:sym typeface="+mn-lt"/>
              </a:rPr>
              <a:t>目錄</a:t>
            </a:r>
            <a:endParaRPr lang="zh-CN" altLang="en-US" sz="40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MH_Others_2"/>
          <p:cNvSpPr txBox="1"/>
          <p:nvPr>
            <p:custDataLst>
              <p:tags r:id="rId4"/>
            </p:custDataLst>
          </p:nvPr>
        </p:nvSpPr>
        <p:spPr>
          <a:xfrm>
            <a:off x="2910692" y="1818464"/>
            <a:ext cx="1836402" cy="49040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altLang="zh-CN" sz="2400" spc="100" dirty="0">
                <a:solidFill>
                  <a:srgbClr val="B8B8B8"/>
                </a:solidFill>
                <a:cs typeface="+mn-ea"/>
                <a:sym typeface="+mn-lt"/>
              </a:rPr>
              <a:t>CONTENTS</a:t>
            </a:r>
            <a:endParaRPr lang="zh-CN" altLang="en-US" sz="2400" spc="100" dirty="0">
              <a:solidFill>
                <a:srgbClr val="B8B8B8"/>
              </a:solidFill>
              <a:cs typeface="+mn-ea"/>
              <a:sym typeface="+mn-lt"/>
            </a:endParaRPr>
          </a:p>
        </p:txBody>
      </p:sp>
      <p:sp>
        <p:nvSpPr>
          <p:cNvPr id="36" name="MH_Entry_1">
            <a:hlinkClick r:id="rId13" action="ppaction://hlinksldjump"/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55003" y="2293286"/>
            <a:ext cx="3698795" cy="4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背景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介绍</a:t>
            </a:r>
          </a:p>
        </p:txBody>
      </p:sp>
      <p:sp>
        <p:nvSpPr>
          <p:cNvPr id="63" name="MH_Number_1">
            <a:hlinkClick r:id="rId13" action="ppaction://hlinksldjump"/>
          </p:cNvPr>
          <p:cNvSpPr/>
          <p:nvPr>
            <p:custDataLst>
              <p:tags r:id="rId6"/>
            </p:custDataLst>
          </p:nvPr>
        </p:nvSpPr>
        <p:spPr>
          <a:xfrm rot="19752126">
            <a:off x="5706730" y="1866254"/>
            <a:ext cx="787686" cy="688386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4" name="MH_Entry_2">
            <a:hlinkClick r:id="rId14" action="ppaction://hlinksldjump"/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55004" y="3135262"/>
            <a:ext cx="3698795" cy="4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步驟說明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MH_Number_2">
            <a:hlinkClick r:id="rId14" action="ppaction://hlinksldjump"/>
          </p:cNvPr>
          <p:cNvSpPr/>
          <p:nvPr>
            <p:custDataLst>
              <p:tags r:id="rId8"/>
            </p:custDataLst>
          </p:nvPr>
        </p:nvSpPr>
        <p:spPr>
          <a:xfrm rot="19752126">
            <a:off x="5821510" y="2986086"/>
            <a:ext cx="688156" cy="60140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6" name="MH_Entry_3">
            <a:hlinkClick r:id="rId13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955005" y="4175829"/>
            <a:ext cx="3698795" cy="44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成</a:t>
            </a:r>
            <a:r>
              <a:rPr lang="zh-TW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果</a:t>
            </a:r>
            <a:r>
              <a:rPr lang="zh-TW" altLang="en-US" sz="2800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展示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MH_Number_3">
            <a:hlinkClick r:id="rId13" action="ppaction://hlinksldjump"/>
          </p:cNvPr>
          <p:cNvSpPr/>
          <p:nvPr>
            <p:custDataLst>
              <p:tags r:id="rId10"/>
            </p:custDataLst>
          </p:nvPr>
        </p:nvSpPr>
        <p:spPr>
          <a:xfrm rot="19752126">
            <a:off x="5853886" y="4013180"/>
            <a:ext cx="758079" cy="662511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1595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/>
      <p:bldP spid="36" grpId="0"/>
      <p:bldP spid="63" grpId="0" animBg="1"/>
      <p:bldP spid="64" grpId="0"/>
      <p:bldP spid="65" grpId="0" animBg="1"/>
      <p:bldP spid="66" grpId="0"/>
      <p:bldP spid="6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66998"/>
            <a:ext cx="4723809" cy="3352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îS1iďé">
            <a:extLst>
              <a:ext uri="{FF2B5EF4-FFF2-40B4-BE49-F238E27FC236}">
                <a16:creationId xmlns:a16="http://schemas.microsoft.com/office/drawing/2014/main" id="{0FFEE752-CED7-46E4-8446-CF77E0470263}"/>
              </a:ext>
            </a:extLst>
          </p:cNvPr>
          <p:cNvSpPr/>
          <p:nvPr/>
        </p:nvSpPr>
        <p:spPr>
          <a:xfrm>
            <a:off x="0" y="6229351"/>
            <a:ext cx="12192000" cy="628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" name="ïŝľíḋe">
            <a:extLst>
              <a:ext uri="{FF2B5EF4-FFF2-40B4-BE49-F238E27FC236}">
                <a16:creationId xmlns:a16="http://schemas.microsoft.com/office/drawing/2014/main" id="{0F32093E-045E-4FC0-84DC-F23B35E59E87}"/>
              </a:ext>
            </a:extLst>
          </p:cNvPr>
          <p:cNvSpPr txBox="1"/>
          <p:nvPr/>
        </p:nvSpPr>
        <p:spPr>
          <a:xfrm>
            <a:off x="794479" y="826736"/>
            <a:ext cx="1585339" cy="630294"/>
          </a:xfrm>
          <a:prstGeom prst="rect">
            <a:avLst/>
          </a:prstGeom>
          <a:noFill/>
        </p:spPr>
        <p:txBody>
          <a:bodyPr wrap="none" lIns="0" tIns="0" rIns="0" bIns="0" anchor="b" anchorCtr="0">
            <a:normAutofit fontScale="92500" lnSpcReduction="10000"/>
          </a:bodyPr>
          <a:lstStyle/>
          <a:p>
            <a:r>
              <a:rPr lang="zh-TW" altLang="en-US" sz="4800" spc="-150" dirty="0">
                <a:cs typeface="+mn-ea"/>
                <a:sym typeface="+mn-lt"/>
              </a:rPr>
              <a:t>光磊</a:t>
            </a:r>
            <a:endParaRPr lang="en-US" altLang="zh-CN" sz="4800" spc="-150" dirty="0">
              <a:cs typeface="+mn-ea"/>
              <a:sym typeface="+mn-lt"/>
            </a:endParaRPr>
          </a:p>
        </p:txBody>
      </p:sp>
      <p:sp>
        <p:nvSpPr>
          <p:cNvPr id="11" name="îṣ1îḋê">
            <a:extLst>
              <a:ext uri="{FF2B5EF4-FFF2-40B4-BE49-F238E27FC236}">
                <a16:creationId xmlns:a16="http://schemas.microsoft.com/office/drawing/2014/main" id="{B96CFB83-0278-4E80-9A98-82EAC66BDD06}"/>
              </a:ext>
            </a:extLst>
          </p:cNvPr>
          <p:cNvSpPr/>
          <p:nvPr/>
        </p:nvSpPr>
        <p:spPr>
          <a:xfrm>
            <a:off x="914400" y="1608046"/>
            <a:ext cx="1673326" cy="369332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defTabSz="914378">
              <a:defRPr/>
            </a:pPr>
            <a:r>
              <a:rPr lang="en-US" altLang="zh-TW" sz="2400" b="1" dirty="0">
                <a:cs typeface="+mn-ea"/>
                <a:sym typeface="+mn-lt"/>
              </a:rPr>
              <a:t>2340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4" name="íSḷiḋé">
            <a:extLst>
              <a:ext uri="{FF2B5EF4-FFF2-40B4-BE49-F238E27FC236}">
                <a16:creationId xmlns:a16="http://schemas.microsoft.com/office/drawing/2014/main" id="{3C9016CA-B691-433F-9F62-9A90ED9362B0}"/>
              </a:ext>
            </a:extLst>
          </p:cNvPr>
          <p:cNvSpPr/>
          <p:nvPr/>
        </p:nvSpPr>
        <p:spPr>
          <a:xfrm>
            <a:off x="9963099" y="6397110"/>
            <a:ext cx="1673326" cy="28944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 lvl="0" algn="ctr" defTabSz="914378">
              <a:defRPr/>
            </a:pP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103685" y="2501568"/>
            <a:ext cx="1534523" cy="268323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318" y="962001"/>
            <a:ext cx="4444444" cy="33650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7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</a:t>
            </a:r>
            <a:endParaRPr lang="zh-TW" altLang="en-US" dirty="0"/>
          </a:p>
        </p:txBody>
      </p:sp>
      <p:sp>
        <p:nvSpPr>
          <p:cNvPr id="3" name="TextBox 26"/>
          <p:cNvSpPr txBox="1"/>
          <p:nvPr/>
        </p:nvSpPr>
        <p:spPr>
          <a:xfrm>
            <a:off x="838200" y="1690688"/>
            <a:ext cx="10314482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單就</a:t>
            </a:r>
            <a:r>
              <a:rPr lang="en-US" altLang="zh-TW" sz="2400" dirty="0" smtClean="0">
                <a:solidFill>
                  <a:srgbClr val="FFFFCC"/>
                </a:solidFill>
                <a:sym typeface="+mn-lt"/>
              </a:rPr>
              <a:t>PTT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股板的標題很難從輿論看出語股價與交易量的絕對關係</a:t>
            </a:r>
            <a:endParaRPr lang="en-US" altLang="zh-TW" sz="2400" dirty="0" smtClean="0">
              <a:solidFill>
                <a:srgbClr val="FFFFCC"/>
              </a:solidFill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可能原因</a:t>
            </a:r>
            <a:r>
              <a:rPr lang="en-US" altLang="zh-TW" sz="2400" dirty="0" smtClean="0">
                <a:solidFill>
                  <a:srgbClr val="FFFFCC"/>
                </a:solidFill>
                <a:sym typeface="+mn-lt"/>
              </a:rPr>
              <a:t>:</a:t>
            </a:r>
            <a:br>
              <a:rPr lang="en-US" altLang="zh-TW" sz="2400" dirty="0" smtClean="0">
                <a:solidFill>
                  <a:srgbClr val="FFFFCC"/>
                </a:solidFill>
                <a:sym typeface="+mn-lt"/>
              </a:rPr>
            </a:br>
            <a:r>
              <a:rPr lang="en-US" altLang="zh-TW" sz="2400" dirty="0" smtClean="0">
                <a:solidFill>
                  <a:srgbClr val="FFFFCC"/>
                </a:solidFill>
                <a:sym typeface="+mn-lt"/>
              </a:rPr>
              <a:t>1.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 沒有深入分析，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應該加入發言帳號、詞彙正負面的分析</a:t>
            </a:r>
            <a:endParaRPr lang="en-US" altLang="zh-TW" sz="2400" dirty="0" smtClean="0">
              <a:solidFill>
                <a:srgbClr val="FFFFCC"/>
              </a:solidFill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TW" sz="2400" dirty="0" smtClean="0">
                <a:solidFill>
                  <a:srgbClr val="FFFFCC"/>
                </a:solidFill>
                <a:sym typeface="+mn-lt"/>
              </a:rPr>
              <a:t>2.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 比較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數據的方式不夠嚴謹</a:t>
            </a:r>
          </a:p>
          <a:p>
            <a:pPr>
              <a:spcBef>
                <a:spcPts val="600"/>
              </a:spcBef>
            </a:pPr>
            <a:r>
              <a:rPr lang="en-US" altLang="zh-TW" sz="2400" dirty="0" smtClean="0">
                <a:solidFill>
                  <a:srgbClr val="FFFFCC"/>
                </a:solidFill>
                <a:sym typeface="+mn-lt"/>
              </a:rPr>
              <a:t>3.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 電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電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吃三碗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公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，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不會大肆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宣揚</a:t>
            </a:r>
            <a:endParaRPr lang="en-US" altLang="zh-TW" sz="2400" dirty="0" smtClean="0">
              <a:solidFill>
                <a:srgbClr val="FFFFCC"/>
              </a:solidFill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TW" sz="2400" dirty="0" smtClean="0">
                <a:solidFill>
                  <a:srgbClr val="FFFFCC"/>
                </a:solidFill>
                <a:sym typeface="+mn-lt"/>
              </a:rPr>
              <a:t>4.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 多數鄉民不會被輿論影響股票的買賣行為</a:t>
            </a:r>
            <a:endParaRPr lang="en-US" altLang="zh-TW" sz="2400" dirty="0" smtClean="0">
              <a:solidFill>
                <a:srgbClr val="FFFFCC"/>
              </a:solidFill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TW" sz="2400" dirty="0" smtClean="0">
                <a:solidFill>
                  <a:srgbClr val="FFFFCC"/>
                </a:solidFill>
                <a:sym typeface="+mn-lt"/>
              </a:rPr>
              <a:t>5.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 視覺化圖形介面有許多可以學習的東西</a:t>
            </a:r>
            <a:endParaRPr lang="zh-TW" altLang="en-US" sz="2400" dirty="0">
              <a:solidFill>
                <a:srgbClr val="FFFFCC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337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3200" spc="2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for your listening</a:t>
            </a:r>
            <a:endParaRPr lang="zh-CN" altLang="en-US" sz="2800" spc="2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6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117600" y="2346961"/>
            <a:ext cx="3913892" cy="3228814"/>
            <a:chOff x="850900" y="1992393"/>
            <a:chExt cx="3913892" cy="322881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23585" t="35830" r="39791" b="56721"/>
            <a:stretch/>
          </p:blipFill>
          <p:spPr>
            <a:xfrm>
              <a:off x="850900" y="1992393"/>
              <a:ext cx="3911600" cy="447514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23958" t="47222" r="47604" b="16852"/>
            <a:stretch/>
          </p:blipFill>
          <p:spPr>
            <a:xfrm>
              <a:off x="850900" y="2439907"/>
              <a:ext cx="3913892" cy="2781300"/>
            </a:xfrm>
            <a:prstGeom prst="rect">
              <a:avLst/>
            </a:prstGeom>
          </p:spPr>
        </p:pic>
      </p:grpSp>
      <p:sp>
        <p:nvSpPr>
          <p:cNvPr id="5" name="Text Box 10">
            <a:extLst>
              <a:ext uri="{FF2B5EF4-FFF2-40B4-BE49-F238E27FC236}">
                <a16:creationId xmlns:a16="http://schemas.microsoft.com/office/drawing/2014/main" id="{1E794968-E302-42F1-B02E-ABA00D22F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3868" y="605907"/>
            <a:ext cx="3704264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項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目背景介绍</a:t>
            </a:r>
          </a:p>
        </p:txBody>
      </p:sp>
      <p:cxnSp>
        <p:nvCxnSpPr>
          <p:cNvPr id="6" name="直接连接符 2">
            <a:extLst>
              <a:ext uri="{FF2B5EF4-FFF2-40B4-BE49-F238E27FC236}">
                <a16:creationId xmlns:a16="http://schemas.microsoft.com/office/drawing/2014/main" id="{6A71954A-6CA9-4812-B517-865D1D79D510}"/>
              </a:ext>
            </a:extLst>
          </p:cNvPr>
          <p:cNvCxnSpPr>
            <a:cxnSpLocks/>
          </p:cNvCxnSpPr>
          <p:nvPr/>
        </p:nvCxnSpPr>
        <p:spPr>
          <a:xfrm>
            <a:off x="4531832" y="605907"/>
            <a:ext cx="0" cy="6155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ADCAC2E-0A29-48F9-9E0A-B6F7FD14ACF1}"/>
              </a:ext>
            </a:extLst>
          </p:cNvPr>
          <p:cNvSpPr/>
          <p:nvPr/>
        </p:nvSpPr>
        <p:spPr>
          <a:xfrm rot="5400000">
            <a:off x="3941588" y="467421"/>
            <a:ext cx="454844" cy="43768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14691" y="2346961"/>
            <a:ext cx="6410583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TW" altLang="en-US" sz="2400" dirty="0"/>
              <a:t>一九九四年，一隻名叫歐拉</a:t>
            </a:r>
            <a:r>
              <a:rPr lang="en-US" altLang="zh-TW" sz="2400" dirty="0"/>
              <a:t>(Ola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猩猩，在瑞典和五個投資專家做投資競賽，歐拉以丟擲飛鏢的方式所選出來的股票組合，表現真的比五位投資專家所挑選出來的股票組合好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algn="just">
              <a:spcBef>
                <a:spcPts val="600"/>
              </a:spcBef>
            </a:pPr>
            <a:r>
              <a:rPr lang="zh-TW" altLang="en-US" sz="2400" dirty="0" smtClean="0"/>
              <a:t>同年</a:t>
            </a:r>
            <a:r>
              <a:rPr lang="zh-TW" altLang="en-US" sz="2400" dirty="0"/>
              <a:t>，美國國家廣播公司</a:t>
            </a:r>
            <a:r>
              <a:rPr lang="en-US" altLang="zh-TW" sz="2400" dirty="0"/>
              <a:t>(NBC)</a:t>
            </a:r>
            <a:r>
              <a:rPr lang="zh-TW" altLang="en-US" sz="2400" dirty="0"/>
              <a:t>一個名叫</a:t>
            </a:r>
            <a:r>
              <a:rPr lang="en-US" altLang="zh-TW" sz="2400" dirty="0"/>
              <a:t>(Dateline)</a:t>
            </a:r>
            <a:r>
              <a:rPr lang="zh-TW" altLang="en-US" sz="2400" dirty="0"/>
              <a:t>的新聞節目，也舉辦了一場類似的投資競賽，結果，專家還是被猩猩擊敗了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pPr algn="just">
              <a:spcBef>
                <a:spcPts val="600"/>
              </a:spcBef>
            </a:pPr>
            <a:r>
              <a:rPr lang="zh-TW" altLang="en-US" sz="2400" dirty="0" smtClean="0"/>
              <a:t>理由是</a:t>
            </a:r>
            <a:r>
              <a:rPr lang="en-US" altLang="zh-TW" sz="2400" dirty="0" smtClean="0"/>
              <a:t>…??</a:t>
            </a:r>
            <a:endParaRPr lang="en-US" altLang="zh-TW" sz="24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685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>
            <a:extLst>
              <a:ext uri="{FF2B5EF4-FFF2-40B4-BE49-F238E27FC236}">
                <a16:creationId xmlns:a16="http://schemas.microsoft.com/office/drawing/2014/main" id="{1E794968-E302-42F1-B02E-ABA00D22F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3868" y="605907"/>
            <a:ext cx="3704264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600" dirty="0">
                <a:solidFill>
                  <a:schemeClr val="bg1"/>
                </a:solidFill>
                <a:cs typeface="+mn-ea"/>
                <a:sym typeface="+mn-lt"/>
              </a:rPr>
              <a:t>項</a:t>
            </a: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目背景介绍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8FDE58-9FCE-49F9-AFFD-88171EEB26F6}"/>
              </a:ext>
            </a:extLst>
          </p:cNvPr>
          <p:cNvSpPr/>
          <p:nvPr/>
        </p:nvSpPr>
        <p:spPr>
          <a:xfrm>
            <a:off x="6546243" y="1530808"/>
            <a:ext cx="18473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6600" b="1" dirty="0">
              <a:solidFill>
                <a:srgbClr val="F9B359"/>
              </a:solidFill>
              <a:cs typeface="+mn-ea"/>
              <a:sym typeface="+mn-lt"/>
            </a:endParaRPr>
          </a:p>
          <a:p>
            <a:pPr algn="ctr"/>
            <a:endParaRPr lang="zh-CN" altLang="en-US" sz="6600" b="1" dirty="0">
              <a:solidFill>
                <a:srgbClr val="F9B359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A71954A-6CA9-4812-B517-865D1D79D510}"/>
              </a:ext>
            </a:extLst>
          </p:cNvPr>
          <p:cNvCxnSpPr>
            <a:cxnSpLocks/>
          </p:cNvCxnSpPr>
          <p:nvPr/>
        </p:nvCxnSpPr>
        <p:spPr>
          <a:xfrm>
            <a:off x="4531832" y="605907"/>
            <a:ext cx="0" cy="6155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FADCAC2E-0A29-48F9-9E0A-B6F7FD14ACF1}"/>
              </a:ext>
            </a:extLst>
          </p:cNvPr>
          <p:cNvSpPr/>
          <p:nvPr/>
        </p:nvSpPr>
        <p:spPr>
          <a:xfrm rot="5400000">
            <a:off x="3941588" y="467421"/>
            <a:ext cx="454844" cy="43768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01F6999D-5016-4C4C-8217-AD1DAFE6702C}"/>
              </a:ext>
            </a:extLst>
          </p:cNvPr>
          <p:cNvSpPr/>
          <p:nvPr/>
        </p:nvSpPr>
        <p:spPr>
          <a:xfrm rot="1305024">
            <a:off x="-2425695" y="-2743939"/>
            <a:ext cx="4745283" cy="4321583"/>
          </a:xfrm>
          <a:prstGeom prst="triangle">
            <a:avLst>
              <a:gd name="adj" fmla="val 5315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464E7C55-79BB-4B86-B3C6-1E24850E1673}"/>
              </a:ext>
            </a:extLst>
          </p:cNvPr>
          <p:cNvSpPr/>
          <p:nvPr/>
        </p:nvSpPr>
        <p:spPr>
          <a:xfrm rot="7706098">
            <a:off x="10511594" y="4792965"/>
            <a:ext cx="4745283" cy="4321583"/>
          </a:xfrm>
          <a:prstGeom prst="triangle">
            <a:avLst>
              <a:gd name="adj" fmla="val 5315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ísľiďe">
            <a:extLst>
              <a:ext uri="{FF2B5EF4-FFF2-40B4-BE49-F238E27FC236}">
                <a16:creationId xmlns:a16="http://schemas.microsoft.com/office/drawing/2014/main" id="{9D5AF2A3-C25C-4C9C-8D60-7CCD47F799D8}"/>
              </a:ext>
            </a:extLst>
          </p:cNvPr>
          <p:cNvSpPr/>
          <p:nvPr/>
        </p:nvSpPr>
        <p:spPr bwMode="auto">
          <a:xfrm>
            <a:off x="857250" y="2714253"/>
            <a:ext cx="3114675" cy="2665040"/>
          </a:xfrm>
          <a:prstGeom prst="rect">
            <a:avLst/>
          </a:prstGeom>
          <a:noFill/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1" name="i$líďe">
            <a:extLst>
              <a:ext uri="{FF2B5EF4-FFF2-40B4-BE49-F238E27FC236}">
                <a16:creationId xmlns:a16="http://schemas.microsoft.com/office/drawing/2014/main" id="{40253017-FDC0-4F81-8213-D8415A08ECAB}"/>
              </a:ext>
            </a:extLst>
          </p:cNvPr>
          <p:cNvSpPr/>
          <p:nvPr/>
        </p:nvSpPr>
        <p:spPr bwMode="auto">
          <a:xfrm>
            <a:off x="4469823" y="2714253"/>
            <a:ext cx="3114675" cy="2665040"/>
          </a:xfrm>
          <a:prstGeom prst="rect">
            <a:avLst/>
          </a:prstGeom>
          <a:noFill/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2" name="íŝļîḑé">
            <a:extLst>
              <a:ext uri="{FF2B5EF4-FFF2-40B4-BE49-F238E27FC236}">
                <a16:creationId xmlns:a16="http://schemas.microsoft.com/office/drawing/2014/main" id="{E9105BAC-AC7E-4BEF-AF04-EDE10AB8AF22}"/>
              </a:ext>
            </a:extLst>
          </p:cNvPr>
          <p:cNvSpPr/>
          <p:nvPr/>
        </p:nvSpPr>
        <p:spPr bwMode="auto">
          <a:xfrm>
            <a:off x="8081457" y="2714253"/>
            <a:ext cx="3114675" cy="2665040"/>
          </a:xfrm>
          <a:prstGeom prst="rect">
            <a:avLst/>
          </a:prstGeom>
          <a:noFill/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sz="2000" b="1" kern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3" name="íşľîďe">
            <a:extLst>
              <a:ext uri="{FF2B5EF4-FFF2-40B4-BE49-F238E27FC236}">
                <a16:creationId xmlns:a16="http://schemas.microsoft.com/office/drawing/2014/main" id="{259DCAB2-78F4-45A5-B4EE-370B4C1C6038}"/>
              </a:ext>
            </a:extLst>
          </p:cNvPr>
          <p:cNvGrpSpPr/>
          <p:nvPr/>
        </p:nvGrpSpPr>
        <p:grpSpPr>
          <a:xfrm>
            <a:off x="857250" y="3253775"/>
            <a:ext cx="3092920" cy="1699643"/>
            <a:chOff x="1732858" y="3623932"/>
            <a:chExt cx="2213144" cy="2149965"/>
          </a:xfrm>
        </p:grpSpPr>
        <p:sp>
          <p:nvSpPr>
            <p:cNvPr id="14" name="i$ļiďé">
              <a:extLst>
                <a:ext uri="{FF2B5EF4-FFF2-40B4-BE49-F238E27FC236}">
                  <a16:creationId xmlns:a16="http://schemas.microsoft.com/office/drawing/2014/main" id="{24063262-CB2C-49EA-BE19-133B545BFF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32858" y="3623932"/>
              <a:ext cx="2213143" cy="283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cs typeface="+mn-ea"/>
                  <a:sym typeface="+mn-lt"/>
                </a:rPr>
                <a:t>可</a:t>
              </a:r>
              <a:r>
                <a:rPr lang="zh-TW" altLang="en-US" sz="2000" b="1" dirty="0">
                  <a:cs typeface="+mn-ea"/>
                  <a:sym typeface="+mn-lt"/>
                </a:rPr>
                <a:t>能</a:t>
              </a:r>
              <a:r>
                <a:rPr lang="zh-CN" altLang="en-US" sz="2000" b="1" dirty="0">
                  <a:cs typeface="+mn-ea"/>
                  <a:sym typeface="+mn-lt"/>
                </a:rPr>
                <a:t>性</a:t>
              </a:r>
              <a:r>
                <a:rPr lang="zh-CN" altLang="en-US" b="1" dirty="0">
                  <a:cs typeface="+mn-ea"/>
                  <a:sym typeface="+mn-lt"/>
                </a:rPr>
                <a:t>一</a:t>
              </a:r>
            </a:p>
          </p:txBody>
        </p:sp>
        <p:sp>
          <p:nvSpPr>
            <p:cNvPr id="15" name="íŝlîḋê">
              <a:extLst>
                <a:ext uri="{FF2B5EF4-FFF2-40B4-BE49-F238E27FC236}">
                  <a16:creationId xmlns:a16="http://schemas.microsoft.com/office/drawing/2014/main" id="{BB91FF74-335F-4427-BC5A-300265E3BFC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32859" y="4298274"/>
              <a:ext cx="2213143" cy="1475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60000"/>
                </a:lnSpc>
                <a:defRPr/>
              </a:pPr>
              <a:r>
                <a:rPr lang="en-US" altLang="zh-TW" sz="1600" dirty="0">
                  <a:cs typeface="+mn-ea"/>
                  <a:sym typeface="+mn-lt"/>
                </a:rPr>
                <a:t>PTT</a:t>
              </a:r>
              <a:r>
                <a:rPr lang="zh-TW" altLang="en-US" sz="1600" dirty="0">
                  <a:cs typeface="+mn-ea"/>
                  <a:sym typeface="+mn-lt"/>
                </a:rPr>
                <a:t>鄉民眼光獨到、有遠見，</a:t>
              </a:r>
              <a:endParaRPr lang="en-US" altLang="zh-TW" sz="1600" dirty="0">
                <a:cs typeface="+mn-ea"/>
                <a:sym typeface="+mn-lt"/>
              </a:endParaRPr>
            </a:p>
            <a:p>
              <a:pPr algn="ctr">
                <a:lnSpc>
                  <a:spcPct val="160000"/>
                </a:lnSpc>
                <a:defRPr/>
              </a:pPr>
              <a:r>
                <a:rPr lang="zh-TW" altLang="en-US" sz="1600" dirty="0">
                  <a:cs typeface="+mn-ea"/>
                  <a:sym typeface="+mn-lt"/>
                </a:rPr>
                <a:t>或者具有指標性影響力。</a:t>
              </a:r>
              <a:r>
                <a:rPr lang="en-US" altLang="zh-TW" sz="1600" dirty="0">
                  <a:cs typeface="+mn-ea"/>
                  <a:sym typeface="+mn-lt"/>
                </a:rPr>
                <a:t/>
              </a:r>
              <a:br>
                <a:rPr lang="en-US" altLang="zh-TW" sz="1600" dirty="0">
                  <a:cs typeface="+mn-ea"/>
                  <a:sym typeface="+mn-lt"/>
                </a:rPr>
              </a:br>
              <a:r>
                <a:rPr lang="zh-TW" altLang="en-US" sz="1600" dirty="0">
                  <a:cs typeface="+mn-ea"/>
                  <a:sym typeface="+mn-lt"/>
                </a:rPr>
                <a:t>討論度與股價成高度正相關。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16" name="îšļïďê">
            <a:extLst>
              <a:ext uri="{FF2B5EF4-FFF2-40B4-BE49-F238E27FC236}">
                <a16:creationId xmlns:a16="http://schemas.microsoft.com/office/drawing/2014/main" id="{B5E47760-14DE-4B57-958A-E278C320FBC5}"/>
              </a:ext>
            </a:extLst>
          </p:cNvPr>
          <p:cNvGrpSpPr/>
          <p:nvPr/>
        </p:nvGrpSpPr>
        <p:grpSpPr>
          <a:xfrm>
            <a:off x="4469356" y="3253775"/>
            <a:ext cx="3092919" cy="1699643"/>
            <a:chOff x="1732858" y="3623932"/>
            <a:chExt cx="2213143" cy="2149965"/>
          </a:xfrm>
        </p:grpSpPr>
        <p:sp>
          <p:nvSpPr>
            <p:cNvPr id="17" name="ïSľîďé">
              <a:extLst>
                <a:ext uri="{FF2B5EF4-FFF2-40B4-BE49-F238E27FC236}">
                  <a16:creationId xmlns:a16="http://schemas.microsoft.com/office/drawing/2014/main" id="{527F7907-942C-45CE-BE42-3BBC6A1C5B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32858" y="3623932"/>
              <a:ext cx="2213143" cy="283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cs typeface="+mn-ea"/>
                  <a:sym typeface="+mn-lt"/>
                </a:rPr>
                <a:t>可</a:t>
              </a:r>
              <a:r>
                <a:rPr lang="zh-TW" altLang="en-US" sz="2000" b="1" dirty="0">
                  <a:cs typeface="+mn-ea"/>
                  <a:sym typeface="+mn-lt"/>
                </a:rPr>
                <a:t>能</a:t>
              </a:r>
              <a:r>
                <a:rPr lang="zh-CN" altLang="en-US" sz="2000" b="1" dirty="0">
                  <a:cs typeface="+mn-ea"/>
                  <a:sym typeface="+mn-lt"/>
                </a:rPr>
                <a:t>性</a:t>
              </a:r>
              <a:r>
                <a:rPr lang="zh-CN" altLang="en-US" b="1" dirty="0">
                  <a:cs typeface="+mn-ea"/>
                  <a:sym typeface="+mn-lt"/>
                </a:rPr>
                <a:t>二</a:t>
              </a:r>
            </a:p>
          </p:txBody>
        </p:sp>
        <p:sp>
          <p:nvSpPr>
            <p:cNvPr id="18" name="išḷïḑê">
              <a:extLst>
                <a:ext uri="{FF2B5EF4-FFF2-40B4-BE49-F238E27FC236}">
                  <a16:creationId xmlns:a16="http://schemas.microsoft.com/office/drawing/2014/main" id="{4FD562A1-4EAB-4604-A622-07FFB126D8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32858" y="4298274"/>
              <a:ext cx="2213143" cy="1475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60000"/>
                </a:lnSpc>
                <a:defRPr/>
              </a:pPr>
              <a:r>
                <a:rPr lang="zh-TW" altLang="en-US" sz="1600" dirty="0">
                  <a:cs typeface="+mn-ea"/>
                  <a:sym typeface="+mn-lt"/>
                </a:rPr>
                <a:t>有心人士帶反風向，</a:t>
              </a:r>
              <a:endParaRPr lang="en-US" altLang="zh-TW" sz="1600" dirty="0">
                <a:cs typeface="+mn-ea"/>
                <a:sym typeface="+mn-lt"/>
              </a:endParaRPr>
            </a:p>
            <a:p>
              <a:pPr algn="ctr">
                <a:lnSpc>
                  <a:spcPct val="160000"/>
                </a:lnSpc>
                <a:defRPr/>
              </a:pPr>
              <a:r>
                <a:rPr lang="zh-TW" altLang="en-US" sz="1600" dirty="0">
                  <a:cs typeface="+mn-ea"/>
                  <a:sym typeface="+mn-lt"/>
                </a:rPr>
                <a:t>引誘肥羊進出貨，</a:t>
              </a:r>
              <a:endParaRPr lang="en-US" altLang="zh-TW" sz="1600" dirty="0">
                <a:cs typeface="+mn-ea"/>
                <a:sym typeface="+mn-lt"/>
              </a:endParaRPr>
            </a:p>
            <a:p>
              <a:pPr algn="ctr">
                <a:lnSpc>
                  <a:spcPct val="160000"/>
                </a:lnSpc>
                <a:defRPr/>
              </a:pPr>
              <a:r>
                <a:rPr lang="zh-TW" altLang="en-US" sz="1600" dirty="0">
                  <a:cs typeface="+mn-ea"/>
                  <a:sym typeface="+mn-lt"/>
                </a:rPr>
                <a:t>或者因應輿論進行反向操作，</a:t>
              </a:r>
              <a:endParaRPr lang="en-US" altLang="zh-TW" sz="1600" dirty="0">
                <a:cs typeface="+mn-ea"/>
                <a:sym typeface="+mn-lt"/>
              </a:endParaRPr>
            </a:p>
            <a:p>
              <a:pPr algn="ctr">
                <a:lnSpc>
                  <a:spcPct val="160000"/>
                </a:lnSpc>
                <a:defRPr/>
              </a:pPr>
              <a:r>
                <a:rPr lang="zh-TW" altLang="en-US" sz="1600" dirty="0">
                  <a:cs typeface="+mn-ea"/>
                  <a:sym typeface="+mn-lt"/>
                </a:rPr>
                <a:t>討論度與股價成高度負相關。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21" name="íšļíḋé">
            <a:extLst>
              <a:ext uri="{FF2B5EF4-FFF2-40B4-BE49-F238E27FC236}">
                <a16:creationId xmlns:a16="http://schemas.microsoft.com/office/drawing/2014/main" id="{94CFDBDB-23B7-4182-8556-779257793A40}"/>
              </a:ext>
            </a:extLst>
          </p:cNvPr>
          <p:cNvGrpSpPr/>
          <p:nvPr/>
        </p:nvGrpSpPr>
        <p:grpSpPr>
          <a:xfrm>
            <a:off x="8080522" y="3253775"/>
            <a:ext cx="3092919" cy="1699643"/>
            <a:chOff x="1732858" y="3623932"/>
            <a:chExt cx="2213143" cy="2149965"/>
          </a:xfrm>
        </p:grpSpPr>
        <p:sp>
          <p:nvSpPr>
            <p:cNvPr id="22" name="îS1idê">
              <a:extLst>
                <a:ext uri="{FF2B5EF4-FFF2-40B4-BE49-F238E27FC236}">
                  <a16:creationId xmlns:a16="http://schemas.microsoft.com/office/drawing/2014/main" id="{55724311-D701-4E55-83F0-B5200FF9B85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32858" y="3623932"/>
              <a:ext cx="2213143" cy="283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lvl="1" algn="ctr"/>
              <a:r>
                <a:rPr lang="zh-CN" altLang="en-US" sz="2000" b="1" dirty="0">
                  <a:cs typeface="+mn-ea"/>
                  <a:sym typeface="+mn-lt"/>
                </a:rPr>
                <a:t>可</a:t>
              </a:r>
              <a:r>
                <a:rPr lang="zh-TW" altLang="en-US" sz="2000" b="1" dirty="0">
                  <a:cs typeface="+mn-ea"/>
                  <a:sym typeface="+mn-lt"/>
                </a:rPr>
                <a:t>能</a:t>
              </a:r>
              <a:r>
                <a:rPr lang="zh-CN" altLang="en-US" sz="2000" b="1" dirty="0">
                  <a:cs typeface="+mn-ea"/>
                  <a:sym typeface="+mn-lt"/>
                </a:rPr>
                <a:t>性</a:t>
              </a:r>
              <a:r>
                <a:rPr lang="zh-CN" altLang="en-US" b="1" dirty="0">
                  <a:cs typeface="+mn-ea"/>
                  <a:sym typeface="+mn-lt"/>
                </a:rPr>
                <a:t>三</a:t>
              </a:r>
            </a:p>
          </p:txBody>
        </p:sp>
        <p:sp>
          <p:nvSpPr>
            <p:cNvPr id="23" name="îš1idê">
              <a:extLst>
                <a:ext uri="{FF2B5EF4-FFF2-40B4-BE49-F238E27FC236}">
                  <a16:creationId xmlns:a16="http://schemas.microsoft.com/office/drawing/2014/main" id="{F84B918E-13FE-441E-BC04-476B5FF28D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32858" y="4298274"/>
              <a:ext cx="2213143" cy="1475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60000"/>
                </a:lnSpc>
                <a:defRPr/>
              </a:pPr>
              <a:r>
                <a:rPr lang="en-US" altLang="zh-TW" sz="1600" dirty="0">
                  <a:cs typeface="+mn-ea"/>
                  <a:sym typeface="+mn-lt"/>
                </a:rPr>
                <a:t>PTT</a:t>
              </a:r>
              <a:r>
                <a:rPr lang="zh-TW" altLang="en-US" sz="1600" dirty="0">
                  <a:cs typeface="+mn-ea"/>
                  <a:sym typeface="+mn-lt"/>
                </a:rPr>
                <a:t>討論與股價不互相影響</a:t>
              </a:r>
              <a:endParaRPr lang="en-US" altLang="zh-TW" sz="1600" dirty="0">
                <a:cs typeface="+mn-ea"/>
                <a:sym typeface="+mn-lt"/>
              </a:endParaRPr>
            </a:p>
            <a:p>
              <a:pPr algn="ctr">
                <a:lnSpc>
                  <a:spcPct val="160000"/>
                </a:lnSpc>
                <a:defRPr/>
              </a:pPr>
              <a:r>
                <a:rPr lang="en-US" altLang="zh-TW" sz="1600" dirty="0">
                  <a:cs typeface="+mn-ea"/>
                  <a:sym typeface="+mn-lt"/>
                </a:rPr>
                <a:t>PTT</a:t>
              </a:r>
              <a:r>
                <a:rPr lang="zh-TW" altLang="en-US" sz="1600" dirty="0">
                  <a:cs typeface="+mn-ea"/>
                  <a:sym typeface="+mn-lt"/>
                </a:rPr>
                <a:t>鄉民討論度與股價無關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sp>
        <p:nvSpPr>
          <p:cNvPr id="24" name="iSlîḋe">
            <a:extLst>
              <a:ext uri="{FF2B5EF4-FFF2-40B4-BE49-F238E27FC236}">
                <a16:creationId xmlns:a16="http://schemas.microsoft.com/office/drawing/2014/main" id="{AC402E50-B0CE-4FDC-9E2D-53659A4C1202}"/>
              </a:ext>
            </a:extLst>
          </p:cNvPr>
          <p:cNvSpPr/>
          <p:nvPr/>
        </p:nvSpPr>
        <p:spPr>
          <a:xfrm>
            <a:off x="2083544" y="2396555"/>
            <a:ext cx="635396" cy="635396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0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ísļîḍê">
            <a:extLst>
              <a:ext uri="{FF2B5EF4-FFF2-40B4-BE49-F238E27FC236}">
                <a16:creationId xmlns:a16="http://schemas.microsoft.com/office/drawing/2014/main" id="{AE5801C8-6EEC-4EFB-9C65-A388E315F168}"/>
              </a:ext>
            </a:extLst>
          </p:cNvPr>
          <p:cNvSpPr/>
          <p:nvPr/>
        </p:nvSpPr>
        <p:spPr>
          <a:xfrm>
            <a:off x="5695650" y="2396555"/>
            <a:ext cx="635396" cy="635396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0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í$ļídè">
            <a:extLst>
              <a:ext uri="{FF2B5EF4-FFF2-40B4-BE49-F238E27FC236}">
                <a16:creationId xmlns:a16="http://schemas.microsoft.com/office/drawing/2014/main" id="{DFA55755-18B6-4890-B762-E59FE3DA531B}"/>
              </a:ext>
            </a:extLst>
          </p:cNvPr>
          <p:cNvSpPr/>
          <p:nvPr/>
        </p:nvSpPr>
        <p:spPr>
          <a:xfrm>
            <a:off x="9306817" y="2396555"/>
            <a:ext cx="635396" cy="635396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0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141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1" animBg="1"/>
      <p:bldP spid="19" grpId="0" animBg="1"/>
      <p:bldP spid="20" grpId="0" animBg="1"/>
      <p:bldP spid="9" grpId="0" animBg="1"/>
      <p:bldP spid="11" grpId="0" animBg="1"/>
      <p:bldP spid="12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šľiḑé">
            <a:extLst>
              <a:ext uri="{FF2B5EF4-FFF2-40B4-BE49-F238E27FC236}">
                <a16:creationId xmlns:a16="http://schemas.microsoft.com/office/drawing/2014/main" id="{A93EDD32-BB24-40EF-B183-63721DD9E5EA}"/>
              </a:ext>
            </a:extLst>
          </p:cNvPr>
          <p:cNvGrpSpPr/>
          <p:nvPr/>
        </p:nvGrpSpPr>
        <p:grpSpPr>
          <a:xfrm>
            <a:off x="570663" y="2862483"/>
            <a:ext cx="10850563" cy="2872503"/>
            <a:chOff x="669925" y="2154996"/>
            <a:chExt cx="10538643" cy="2318843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BA74831-1F72-4F38-9170-94AAE89C464D}"/>
                </a:ext>
              </a:extLst>
            </p:cNvPr>
            <p:cNvCxnSpPr>
              <a:cxnSpLocks/>
            </p:cNvCxnSpPr>
            <p:nvPr/>
          </p:nvCxnSpPr>
          <p:spPr>
            <a:xfrm>
              <a:off x="825835" y="4473839"/>
              <a:ext cx="10382733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1FC6A2E-D9F5-4D71-B7DC-CA615CEF141A}"/>
                </a:ext>
              </a:extLst>
            </p:cNvPr>
            <p:cNvCxnSpPr/>
            <p:nvPr/>
          </p:nvCxnSpPr>
          <p:spPr>
            <a:xfrm>
              <a:off x="669925" y="2154996"/>
              <a:ext cx="10538643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ys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ïšḷiḓè">
            <a:extLst>
              <a:ext uri="{FF2B5EF4-FFF2-40B4-BE49-F238E27FC236}">
                <a16:creationId xmlns:a16="http://schemas.microsoft.com/office/drawing/2014/main" id="{15BABFAA-F721-4621-ABB7-1BAB4939DA9E}"/>
              </a:ext>
            </a:extLst>
          </p:cNvPr>
          <p:cNvSpPr>
            <a:spLocks noChangeAspect="1"/>
          </p:cNvSpPr>
          <p:nvPr/>
        </p:nvSpPr>
        <p:spPr bwMode="auto">
          <a:xfrm>
            <a:off x="8332577" y="5165821"/>
            <a:ext cx="522024" cy="323500"/>
          </a:xfrm>
          <a:custGeom>
            <a:avLst/>
            <a:gdLst>
              <a:gd name="T0" fmla="*/ 1842 w 2014"/>
              <a:gd name="T1" fmla="*/ 486 h 1250"/>
              <a:gd name="T2" fmla="*/ 1667 w 2014"/>
              <a:gd name="T3" fmla="*/ 223 h 1250"/>
              <a:gd name="T4" fmla="*/ 1389 w 2014"/>
              <a:gd name="T5" fmla="*/ 483 h 1250"/>
              <a:gd name="T6" fmla="*/ 1178 w 2014"/>
              <a:gd name="T7" fmla="*/ 786 h 1250"/>
              <a:gd name="T8" fmla="*/ 1194 w 2014"/>
              <a:gd name="T9" fmla="*/ 158 h 1250"/>
              <a:gd name="T10" fmla="*/ 901 w 2014"/>
              <a:gd name="T11" fmla="*/ 128 h 1250"/>
              <a:gd name="T12" fmla="*/ 752 w 2014"/>
              <a:gd name="T13" fmla="*/ 644 h 1250"/>
              <a:gd name="T14" fmla="*/ 634 w 2014"/>
              <a:gd name="T15" fmla="*/ 589 h 1250"/>
              <a:gd name="T16" fmla="*/ 530 w 2014"/>
              <a:gd name="T17" fmla="*/ 148 h 1250"/>
              <a:gd name="T18" fmla="*/ 172 w 2014"/>
              <a:gd name="T19" fmla="*/ 462 h 1250"/>
              <a:gd name="T20" fmla="*/ 0 w 2014"/>
              <a:gd name="T21" fmla="*/ 1078 h 1250"/>
              <a:gd name="T22" fmla="*/ 1532 w 2014"/>
              <a:gd name="T23" fmla="*/ 1250 h 1250"/>
              <a:gd name="T24" fmla="*/ 2014 w 2014"/>
              <a:gd name="T25" fmla="*/ 1078 h 1250"/>
              <a:gd name="T26" fmla="*/ 1777 w 2014"/>
              <a:gd name="T27" fmla="*/ 1054 h 1250"/>
              <a:gd name="T28" fmla="*/ 1428 w 2014"/>
              <a:gd name="T29" fmla="*/ 819 h 1250"/>
              <a:gd name="T30" fmla="*/ 1965 w 2014"/>
              <a:gd name="T31" fmla="*/ 1054 h 1250"/>
              <a:gd name="T32" fmla="*/ 1279 w 2014"/>
              <a:gd name="T33" fmla="*/ 1105 h 1250"/>
              <a:gd name="T34" fmla="*/ 1231 w 2014"/>
              <a:gd name="T35" fmla="*/ 1203 h 1250"/>
              <a:gd name="T36" fmla="*/ 735 w 2014"/>
              <a:gd name="T37" fmla="*/ 1102 h 1250"/>
              <a:gd name="T38" fmla="*/ 561 w 2014"/>
              <a:gd name="T39" fmla="*/ 1078 h 1250"/>
              <a:gd name="T40" fmla="*/ 693 w 2014"/>
              <a:gd name="T41" fmla="*/ 912 h 1250"/>
              <a:gd name="T42" fmla="*/ 1007 w 2014"/>
              <a:gd name="T43" fmla="*/ 1140 h 1250"/>
              <a:gd name="T44" fmla="*/ 1302 w 2014"/>
              <a:gd name="T45" fmla="*/ 898 h 1250"/>
              <a:gd name="T46" fmla="*/ 1452 w 2014"/>
              <a:gd name="T47" fmla="*/ 1078 h 1250"/>
              <a:gd name="T48" fmla="*/ 189 w 2014"/>
              <a:gd name="T49" fmla="*/ 987 h 1250"/>
              <a:gd name="T50" fmla="*/ 399 w 2014"/>
              <a:gd name="T51" fmla="*/ 1019 h 1250"/>
              <a:gd name="T52" fmla="*/ 562 w 2014"/>
              <a:gd name="T53" fmla="*/ 980 h 1250"/>
              <a:gd name="T54" fmla="*/ 240 w 2014"/>
              <a:gd name="T55" fmla="*/ 610 h 1250"/>
              <a:gd name="T56" fmla="*/ 219 w 2014"/>
              <a:gd name="T57" fmla="*/ 461 h 1250"/>
              <a:gd name="T58" fmla="*/ 492 w 2014"/>
              <a:gd name="T59" fmla="*/ 250 h 1250"/>
              <a:gd name="T60" fmla="*/ 578 w 2014"/>
              <a:gd name="T61" fmla="*/ 462 h 1250"/>
              <a:gd name="T62" fmla="*/ 552 w 2014"/>
              <a:gd name="T63" fmla="*/ 615 h 1250"/>
              <a:gd name="T64" fmla="*/ 400 w 2014"/>
              <a:gd name="T65" fmla="*/ 771 h 1250"/>
              <a:gd name="T66" fmla="*/ 312 w 2014"/>
              <a:gd name="T67" fmla="*/ 732 h 1250"/>
              <a:gd name="T68" fmla="*/ 438 w 2014"/>
              <a:gd name="T69" fmla="*/ 813 h 1250"/>
              <a:gd name="T70" fmla="*/ 380 w 2014"/>
              <a:gd name="T71" fmla="*/ 835 h 1250"/>
              <a:gd name="T72" fmla="*/ 789 w 2014"/>
              <a:gd name="T73" fmla="*/ 607 h 1250"/>
              <a:gd name="T74" fmla="*/ 759 w 2014"/>
              <a:gd name="T75" fmla="*/ 402 h 1250"/>
              <a:gd name="T76" fmla="*/ 1138 w 2014"/>
              <a:gd name="T77" fmla="*/ 101 h 1250"/>
              <a:gd name="T78" fmla="*/ 1255 w 2014"/>
              <a:gd name="T79" fmla="*/ 403 h 1250"/>
              <a:gd name="T80" fmla="*/ 1219 w 2014"/>
              <a:gd name="T81" fmla="*/ 614 h 1250"/>
              <a:gd name="T82" fmla="*/ 1020 w 2014"/>
              <a:gd name="T83" fmla="*/ 823 h 1250"/>
              <a:gd name="T84" fmla="*/ 888 w 2014"/>
              <a:gd name="T85" fmla="*/ 773 h 1250"/>
              <a:gd name="T86" fmla="*/ 1069 w 2014"/>
              <a:gd name="T87" fmla="*/ 865 h 1250"/>
              <a:gd name="T88" fmla="*/ 943 w 2014"/>
              <a:gd name="T89" fmla="*/ 862 h 1250"/>
              <a:gd name="T90" fmla="*/ 875 w 2014"/>
              <a:gd name="T91" fmla="*/ 824 h 1250"/>
              <a:gd name="T92" fmla="*/ 1426 w 2014"/>
              <a:gd name="T93" fmla="*/ 513 h 1250"/>
              <a:gd name="T94" fmla="*/ 1561 w 2014"/>
              <a:gd name="T95" fmla="*/ 295 h 1250"/>
              <a:gd name="T96" fmla="*/ 1722 w 2014"/>
              <a:gd name="T97" fmla="*/ 310 h 1250"/>
              <a:gd name="T98" fmla="*/ 1804 w 2014"/>
              <a:gd name="T99" fmla="*/ 578 h 1250"/>
              <a:gd name="T100" fmla="*/ 1676 w 2014"/>
              <a:gd name="T101" fmla="*/ 752 h 1250"/>
              <a:gd name="T102" fmla="*/ 1613 w 2014"/>
              <a:gd name="T103" fmla="*/ 771 h 1250"/>
              <a:gd name="T104" fmla="*/ 1457 w 2014"/>
              <a:gd name="T105" fmla="*/ 610 h 1250"/>
              <a:gd name="T106" fmla="*/ 1754 w 2014"/>
              <a:gd name="T107" fmla="*/ 797 h 1250"/>
              <a:gd name="T108" fmla="*/ 1473 w 2014"/>
              <a:gd name="T109" fmla="*/ 798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14" h="1250">
                <a:moveTo>
                  <a:pt x="2014" y="1078"/>
                </a:moveTo>
                <a:cubicBezTo>
                  <a:pt x="2014" y="926"/>
                  <a:pt x="1905" y="796"/>
                  <a:pt x="1753" y="746"/>
                </a:cubicBezTo>
                <a:cubicBezTo>
                  <a:pt x="1777" y="717"/>
                  <a:pt x="1796" y="683"/>
                  <a:pt x="1808" y="650"/>
                </a:cubicBezTo>
                <a:cubicBezTo>
                  <a:pt x="1828" y="638"/>
                  <a:pt x="1844" y="615"/>
                  <a:pt x="1851" y="589"/>
                </a:cubicBezTo>
                <a:cubicBezTo>
                  <a:pt x="1857" y="566"/>
                  <a:pt x="1870" y="514"/>
                  <a:pt x="1842" y="486"/>
                </a:cubicBezTo>
                <a:lnTo>
                  <a:pt x="1842" y="463"/>
                </a:lnTo>
                <a:cubicBezTo>
                  <a:pt x="1843" y="423"/>
                  <a:pt x="1846" y="320"/>
                  <a:pt x="1760" y="275"/>
                </a:cubicBezTo>
                <a:cubicBezTo>
                  <a:pt x="1758" y="267"/>
                  <a:pt x="1757" y="260"/>
                  <a:pt x="1757" y="259"/>
                </a:cubicBezTo>
                <a:lnTo>
                  <a:pt x="1746" y="148"/>
                </a:lnTo>
                <a:lnTo>
                  <a:pt x="1667" y="223"/>
                </a:lnTo>
                <a:cubicBezTo>
                  <a:pt x="1658" y="230"/>
                  <a:pt x="1605" y="243"/>
                  <a:pt x="1555" y="248"/>
                </a:cubicBezTo>
                <a:lnTo>
                  <a:pt x="1535" y="251"/>
                </a:lnTo>
                <a:cubicBezTo>
                  <a:pt x="1383" y="275"/>
                  <a:pt x="1386" y="363"/>
                  <a:pt x="1388" y="433"/>
                </a:cubicBezTo>
                <a:cubicBezTo>
                  <a:pt x="1388" y="442"/>
                  <a:pt x="1388" y="452"/>
                  <a:pt x="1388" y="462"/>
                </a:cubicBezTo>
                <a:lnTo>
                  <a:pt x="1389" y="483"/>
                </a:lnTo>
                <a:cubicBezTo>
                  <a:pt x="1374" y="500"/>
                  <a:pt x="1363" y="531"/>
                  <a:pt x="1377" y="588"/>
                </a:cubicBezTo>
                <a:cubicBezTo>
                  <a:pt x="1383" y="614"/>
                  <a:pt x="1400" y="636"/>
                  <a:pt x="1420" y="647"/>
                </a:cubicBezTo>
                <a:cubicBezTo>
                  <a:pt x="1429" y="671"/>
                  <a:pt x="1448" y="711"/>
                  <a:pt x="1477" y="746"/>
                </a:cubicBezTo>
                <a:cubicBezTo>
                  <a:pt x="1412" y="767"/>
                  <a:pt x="1356" y="803"/>
                  <a:pt x="1312" y="848"/>
                </a:cubicBezTo>
                <a:cubicBezTo>
                  <a:pt x="1271" y="822"/>
                  <a:pt x="1226" y="801"/>
                  <a:pt x="1178" y="786"/>
                </a:cubicBezTo>
                <a:cubicBezTo>
                  <a:pt x="1214" y="746"/>
                  <a:pt x="1241" y="696"/>
                  <a:pt x="1258" y="649"/>
                </a:cubicBezTo>
                <a:cubicBezTo>
                  <a:pt x="1285" y="633"/>
                  <a:pt x="1306" y="605"/>
                  <a:pt x="1315" y="571"/>
                </a:cubicBezTo>
                <a:cubicBezTo>
                  <a:pt x="1322" y="540"/>
                  <a:pt x="1339" y="472"/>
                  <a:pt x="1302" y="438"/>
                </a:cubicBezTo>
                <a:lnTo>
                  <a:pt x="1302" y="403"/>
                </a:lnTo>
                <a:cubicBezTo>
                  <a:pt x="1305" y="322"/>
                  <a:pt x="1296" y="208"/>
                  <a:pt x="1194" y="158"/>
                </a:cubicBezTo>
                <a:cubicBezTo>
                  <a:pt x="1190" y="144"/>
                  <a:pt x="1189" y="132"/>
                  <a:pt x="1189" y="131"/>
                </a:cubicBezTo>
                <a:lnTo>
                  <a:pt x="1176" y="0"/>
                </a:lnTo>
                <a:lnTo>
                  <a:pt x="1082" y="89"/>
                </a:lnTo>
                <a:cubicBezTo>
                  <a:pt x="1070" y="99"/>
                  <a:pt x="998" y="117"/>
                  <a:pt x="928" y="124"/>
                </a:cubicBezTo>
                <a:lnTo>
                  <a:pt x="901" y="128"/>
                </a:lnTo>
                <a:cubicBezTo>
                  <a:pt x="705" y="159"/>
                  <a:pt x="708" y="268"/>
                  <a:pt x="711" y="367"/>
                </a:cubicBezTo>
                <a:cubicBezTo>
                  <a:pt x="711" y="378"/>
                  <a:pt x="711" y="390"/>
                  <a:pt x="711" y="402"/>
                </a:cubicBezTo>
                <a:lnTo>
                  <a:pt x="712" y="433"/>
                </a:lnTo>
                <a:cubicBezTo>
                  <a:pt x="692" y="454"/>
                  <a:pt x="677" y="493"/>
                  <a:pt x="696" y="569"/>
                </a:cubicBezTo>
                <a:cubicBezTo>
                  <a:pt x="704" y="603"/>
                  <a:pt x="726" y="631"/>
                  <a:pt x="752" y="644"/>
                </a:cubicBezTo>
                <a:cubicBezTo>
                  <a:pt x="765" y="678"/>
                  <a:pt x="792" y="737"/>
                  <a:pt x="836" y="786"/>
                </a:cubicBezTo>
                <a:cubicBezTo>
                  <a:pt x="787" y="801"/>
                  <a:pt x="742" y="822"/>
                  <a:pt x="702" y="848"/>
                </a:cubicBezTo>
                <a:cubicBezTo>
                  <a:pt x="658" y="802"/>
                  <a:pt x="601" y="767"/>
                  <a:pt x="536" y="746"/>
                </a:cubicBezTo>
                <a:cubicBezTo>
                  <a:pt x="560" y="717"/>
                  <a:pt x="579" y="683"/>
                  <a:pt x="591" y="650"/>
                </a:cubicBezTo>
                <a:cubicBezTo>
                  <a:pt x="612" y="638"/>
                  <a:pt x="628" y="616"/>
                  <a:pt x="634" y="589"/>
                </a:cubicBezTo>
                <a:cubicBezTo>
                  <a:pt x="640" y="566"/>
                  <a:pt x="653" y="514"/>
                  <a:pt x="626" y="486"/>
                </a:cubicBezTo>
                <a:lnTo>
                  <a:pt x="626" y="463"/>
                </a:lnTo>
                <a:cubicBezTo>
                  <a:pt x="627" y="423"/>
                  <a:pt x="630" y="320"/>
                  <a:pt x="544" y="275"/>
                </a:cubicBezTo>
                <a:cubicBezTo>
                  <a:pt x="541" y="267"/>
                  <a:pt x="541" y="260"/>
                  <a:pt x="541" y="259"/>
                </a:cubicBezTo>
                <a:lnTo>
                  <a:pt x="530" y="148"/>
                </a:lnTo>
                <a:lnTo>
                  <a:pt x="451" y="223"/>
                </a:lnTo>
                <a:cubicBezTo>
                  <a:pt x="441" y="230"/>
                  <a:pt x="388" y="243"/>
                  <a:pt x="339" y="248"/>
                </a:cubicBezTo>
                <a:lnTo>
                  <a:pt x="318" y="251"/>
                </a:lnTo>
                <a:cubicBezTo>
                  <a:pt x="167" y="275"/>
                  <a:pt x="169" y="363"/>
                  <a:pt x="171" y="433"/>
                </a:cubicBezTo>
                <a:cubicBezTo>
                  <a:pt x="171" y="442"/>
                  <a:pt x="172" y="451"/>
                  <a:pt x="172" y="462"/>
                </a:cubicBezTo>
                <a:lnTo>
                  <a:pt x="172" y="483"/>
                </a:lnTo>
                <a:cubicBezTo>
                  <a:pt x="157" y="500"/>
                  <a:pt x="146" y="531"/>
                  <a:pt x="160" y="588"/>
                </a:cubicBezTo>
                <a:cubicBezTo>
                  <a:pt x="167" y="614"/>
                  <a:pt x="183" y="636"/>
                  <a:pt x="204" y="647"/>
                </a:cubicBezTo>
                <a:cubicBezTo>
                  <a:pt x="213" y="671"/>
                  <a:pt x="231" y="711"/>
                  <a:pt x="260" y="746"/>
                </a:cubicBezTo>
                <a:cubicBezTo>
                  <a:pt x="109" y="796"/>
                  <a:pt x="0" y="926"/>
                  <a:pt x="0" y="1078"/>
                </a:cubicBezTo>
                <a:lnTo>
                  <a:pt x="0" y="1102"/>
                </a:lnTo>
                <a:lnTo>
                  <a:pt x="501" y="1102"/>
                </a:lnTo>
                <a:cubicBezTo>
                  <a:pt x="489" y="1142"/>
                  <a:pt x="482" y="1183"/>
                  <a:pt x="482" y="1227"/>
                </a:cubicBezTo>
                <a:lnTo>
                  <a:pt x="482" y="1250"/>
                </a:lnTo>
                <a:lnTo>
                  <a:pt x="1532" y="1250"/>
                </a:lnTo>
                <a:lnTo>
                  <a:pt x="1532" y="1227"/>
                </a:lnTo>
                <a:cubicBezTo>
                  <a:pt x="1532" y="1183"/>
                  <a:pt x="1525" y="1142"/>
                  <a:pt x="1513" y="1102"/>
                </a:cubicBezTo>
                <a:lnTo>
                  <a:pt x="2014" y="1102"/>
                </a:lnTo>
                <a:lnTo>
                  <a:pt x="2014" y="1078"/>
                </a:lnTo>
                <a:lnTo>
                  <a:pt x="2014" y="1078"/>
                </a:lnTo>
                <a:close/>
                <a:moveTo>
                  <a:pt x="1825" y="1054"/>
                </a:moveTo>
                <a:lnTo>
                  <a:pt x="1825" y="987"/>
                </a:lnTo>
                <a:cubicBezTo>
                  <a:pt x="1825" y="974"/>
                  <a:pt x="1814" y="963"/>
                  <a:pt x="1801" y="963"/>
                </a:cubicBezTo>
                <a:cubicBezTo>
                  <a:pt x="1788" y="963"/>
                  <a:pt x="1777" y="974"/>
                  <a:pt x="1777" y="987"/>
                </a:cubicBezTo>
                <a:lnTo>
                  <a:pt x="1777" y="1054"/>
                </a:lnTo>
                <a:lnTo>
                  <a:pt x="1494" y="1054"/>
                </a:lnTo>
                <a:cubicBezTo>
                  <a:pt x="1483" y="1028"/>
                  <a:pt x="1468" y="1003"/>
                  <a:pt x="1452" y="980"/>
                </a:cubicBezTo>
                <a:cubicBezTo>
                  <a:pt x="1449" y="976"/>
                  <a:pt x="1447" y="973"/>
                  <a:pt x="1444" y="969"/>
                </a:cubicBezTo>
                <a:cubicBezTo>
                  <a:pt x="1418" y="934"/>
                  <a:pt x="1387" y="903"/>
                  <a:pt x="1352" y="876"/>
                </a:cubicBezTo>
                <a:cubicBezTo>
                  <a:pt x="1374" y="854"/>
                  <a:pt x="1400" y="834"/>
                  <a:pt x="1428" y="819"/>
                </a:cubicBezTo>
                <a:lnTo>
                  <a:pt x="1598" y="1011"/>
                </a:lnTo>
                <a:cubicBezTo>
                  <a:pt x="1602" y="1016"/>
                  <a:pt x="1609" y="1019"/>
                  <a:pt x="1615" y="1019"/>
                </a:cubicBezTo>
                <a:cubicBezTo>
                  <a:pt x="1623" y="1019"/>
                  <a:pt x="1629" y="1016"/>
                  <a:pt x="1634" y="1011"/>
                </a:cubicBezTo>
                <a:lnTo>
                  <a:pt x="1799" y="817"/>
                </a:lnTo>
                <a:cubicBezTo>
                  <a:pt x="1892" y="867"/>
                  <a:pt x="1956" y="954"/>
                  <a:pt x="1965" y="1054"/>
                </a:cubicBezTo>
                <a:lnTo>
                  <a:pt x="1825" y="1054"/>
                </a:lnTo>
                <a:lnTo>
                  <a:pt x="1825" y="1054"/>
                </a:lnTo>
                <a:close/>
                <a:moveTo>
                  <a:pt x="1484" y="1203"/>
                </a:moveTo>
                <a:lnTo>
                  <a:pt x="1279" y="1203"/>
                </a:lnTo>
                <a:lnTo>
                  <a:pt x="1279" y="1105"/>
                </a:lnTo>
                <a:cubicBezTo>
                  <a:pt x="1279" y="1104"/>
                  <a:pt x="1279" y="1103"/>
                  <a:pt x="1279" y="1102"/>
                </a:cubicBezTo>
                <a:cubicBezTo>
                  <a:pt x="1277" y="1090"/>
                  <a:pt x="1267" y="1081"/>
                  <a:pt x="1255" y="1081"/>
                </a:cubicBezTo>
                <a:cubicBezTo>
                  <a:pt x="1243" y="1081"/>
                  <a:pt x="1234" y="1090"/>
                  <a:pt x="1232" y="1102"/>
                </a:cubicBezTo>
                <a:cubicBezTo>
                  <a:pt x="1232" y="1103"/>
                  <a:pt x="1231" y="1104"/>
                  <a:pt x="1231" y="1105"/>
                </a:cubicBezTo>
                <a:lnTo>
                  <a:pt x="1231" y="1203"/>
                </a:lnTo>
                <a:lnTo>
                  <a:pt x="782" y="1203"/>
                </a:lnTo>
                <a:lnTo>
                  <a:pt x="782" y="1105"/>
                </a:lnTo>
                <a:cubicBezTo>
                  <a:pt x="782" y="1104"/>
                  <a:pt x="782" y="1103"/>
                  <a:pt x="781" y="1102"/>
                </a:cubicBezTo>
                <a:cubicBezTo>
                  <a:pt x="780" y="1090"/>
                  <a:pt x="770" y="1081"/>
                  <a:pt x="758" y="1081"/>
                </a:cubicBezTo>
                <a:cubicBezTo>
                  <a:pt x="746" y="1081"/>
                  <a:pt x="737" y="1090"/>
                  <a:pt x="735" y="1102"/>
                </a:cubicBezTo>
                <a:cubicBezTo>
                  <a:pt x="735" y="1103"/>
                  <a:pt x="734" y="1104"/>
                  <a:pt x="734" y="1105"/>
                </a:cubicBezTo>
                <a:lnTo>
                  <a:pt x="734" y="1203"/>
                </a:lnTo>
                <a:lnTo>
                  <a:pt x="530" y="1203"/>
                </a:lnTo>
                <a:cubicBezTo>
                  <a:pt x="532" y="1168"/>
                  <a:pt x="540" y="1134"/>
                  <a:pt x="551" y="1102"/>
                </a:cubicBezTo>
                <a:cubicBezTo>
                  <a:pt x="554" y="1094"/>
                  <a:pt x="557" y="1086"/>
                  <a:pt x="561" y="1078"/>
                </a:cubicBezTo>
                <a:lnTo>
                  <a:pt x="561" y="1078"/>
                </a:lnTo>
                <a:cubicBezTo>
                  <a:pt x="561" y="1078"/>
                  <a:pt x="561" y="1077"/>
                  <a:pt x="561" y="1077"/>
                </a:cubicBezTo>
                <a:cubicBezTo>
                  <a:pt x="565" y="1069"/>
                  <a:pt x="568" y="1062"/>
                  <a:pt x="572" y="1054"/>
                </a:cubicBezTo>
                <a:cubicBezTo>
                  <a:pt x="582" y="1034"/>
                  <a:pt x="595" y="1015"/>
                  <a:pt x="608" y="997"/>
                </a:cubicBezTo>
                <a:cubicBezTo>
                  <a:pt x="632" y="966"/>
                  <a:pt x="661" y="937"/>
                  <a:pt x="693" y="912"/>
                </a:cubicBezTo>
                <a:cubicBezTo>
                  <a:pt x="699" y="907"/>
                  <a:pt x="706" y="902"/>
                  <a:pt x="712" y="898"/>
                </a:cubicBezTo>
                <a:cubicBezTo>
                  <a:pt x="719" y="893"/>
                  <a:pt x="726" y="889"/>
                  <a:pt x="732" y="885"/>
                </a:cubicBezTo>
                <a:cubicBezTo>
                  <a:pt x="741" y="880"/>
                  <a:pt x="750" y="874"/>
                  <a:pt x="758" y="870"/>
                </a:cubicBezTo>
                <a:lnTo>
                  <a:pt x="989" y="1132"/>
                </a:lnTo>
                <a:cubicBezTo>
                  <a:pt x="994" y="1137"/>
                  <a:pt x="1000" y="1140"/>
                  <a:pt x="1007" y="1140"/>
                </a:cubicBezTo>
                <a:lnTo>
                  <a:pt x="1007" y="1140"/>
                </a:lnTo>
                <a:cubicBezTo>
                  <a:pt x="1014" y="1140"/>
                  <a:pt x="1021" y="1137"/>
                  <a:pt x="1025" y="1131"/>
                </a:cubicBezTo>
                <a:lnTo>
                  <a:pt x="1251" y="868"/>
                </a:lnTo>
                <a:cubicBezTo>
                  <a:pt x="1261" y="873"/>
                  <a:pt x="1272" y="879"/>
                  <a:pt x="1281" y="885"/>
                </a:cubicBezTo>
                <a:cubicBezTo>
                  <a:pt x="1288" y="889"/>
                  <a:pt x="1295" y="893"/>
                  <a:pt x="1302" y="898"/>
                </a:cubicBezTo>
                <a:cubicBezTo>
                  <a:pt x="1308" y="902"/>
                  <a:pt x="1314" y="907"/>
                  <a:pt x="1321" y="912"/>
                </a:cubicBezTo>
                <a:cubicBezTo>
                  <a:pt x="1353" y="937"/>
                  <a:pt x="1382" y="966"/>
                  <a:pt x="1406" y="997"/>
                </a:cubicBezTo>
                <a:cubicBezTo>
                  <a:pt x="1419" y="1016"/>
                  <a:pt x="1431" y="1034"/>
                  <a:pt x="1442" y="1054"/>
                </a:cubicBezTo>
                <a:cubicBezTo>
                  <a:pt x="1446" y="1062"/>
                  <a:pt x="1449" y="1069"/>
                  <a:pt x="1453" y="1077"/>
                </a:cubicBezTo>
                <a:cubicBezTo>
                  <a:pt x="1452" y="1077"/>
                  <a:pt x="1452" y="1078"/>
                  <a:pt x="1452" y="1078"/>
                </a:cubicBezTo>
                <a:lnTo>
                  <a:pt x="1453" y="1078"/>
                </a:lnTo>
                <a:cubicBezTo>
                  <a:pt x="1456" y="1086"/>
                  <a:pt x="1459" y="1094"/>
                  <a:pt x="1462" y="1102"/>
                </a:cubicBezTo>
                <a:cubicBezTo>
                  <a:pt x="1474" y="1134"/>
                  <a:pt x="1481" y="1168"/>
                  <a:pt x="1484" y="1203"/>
                </a:cubicBezTo>
                <a:close/>
                <a:moveTo>
                  <a:pt x="213" y="963"/>
                </a:moveTo>
                <a:cubicBezTo>
                  <a:pt x="199" y="963"/>
                  <a:pt x="189" y="974"/>
                  <a:pt x="189" y="987"/>
                </a:cubicBezTo>
                <a:lnTo>
                  <a:pt x="189" y="1054"/>
                </a:lnTo>
                <a:lnTo>
                  <a:pt x="49" y="1054"/>
                </a:lnTo>
                <a:cubicBezTo>
                  <a:pt x="57" y="955"/>
                  <a:pt x="120" y="869"/>
                  <a:pt x="211" y="819"/>
                </a:cubicBezTo>
                <a:lnTo>
                  <a:pt x="381" y="1011"/>
                </a:lnTo>
                <a:cubicBezTo>
                  <a:pt x="385" y="1016"/>
                  <a:pt x="392" y="1019"/>
                  <a:pt x="399" y="1019"/>
                </a:cubicBezTo>
                <a:cubicBezTo>
                  <a:pt x="404" y="1019"/>
                  <a:pt x="412" y="1016"/>
                  <a:pt x="417" y="1011"/>
                </a:cubicBezTo>
                <a:lnTo>
                  <a:pt x="582" y="817"/>
                </a:lnTo>
                <a:cubicBezTo>
                  <a:pt x="612" y="833"/>
                  <a:pt x="639" y="853"/>
                  <a:pt x="662" y="876"/>
                </a:cubicBezTo>
                <a:cubicBezTo>
                  <a:pt x="627" y="903"/>
                  <a:pt x="595" y="934"/>
                  <a:pt x="569" y="969"/>
                </a:cubicBezTo>
                <a:cubicBezTo>
                  <a:pt x="567" y="972"/>
                  <a:pt x="564" y="976"/>
                  <a:pt x="562" y="980"/>
                </a:cubicBezTo>
                <a:cubicBezTo>
                  <a:pt x="545" y="1003"/>
                  <a:pt x="531" y="1028"/>
                  <a:pt x="519" y="1054"/>
                </a:cubicBezTo>
                <a:lnTo>
                  <a:pt x="237" y="1054"/>
                </a:lnTo>
                <a:lnTo>
                  <a:pt x="237" y="987"/>
                </a:lnTo>
                <a:cubicBezTo>
                  <a:pt x="236" y="974"/>
                  <a:pt x="226" y="963"/>
                  <a:pt x="213" y="963"/>
                </a:cubicBezTo>
                <a:close/>
                <a:moveTo>
                  <a:pt x="240" y="610"/>
                </a:moveTo>
                <a:lnTo>
                  <a:pt x="229" y="606"/>
                </a:lnTo>
                <a:cubicBezTo>
                  <a:pt x="221" y="604"/>
                  <a:pt x="210" y="592"/>
                  <a:pt x="206" y="577"/>
                </a:cubicBezTo>
                <a:cubicBezTo>
                  <a:pt x="197" y="538"/>
                  <a:pt x="202" y="518"/>
                  <a:pt x="209" y="513"/>
                </a:cubicBezTo>
                <a:lnTo>
                  <a:pt x="221" y="506"/>
                </a:lnTo>
                <a:lnTo>
                  <a:pt x="219" y="461"/>
                </a:lnTo>
                <a:cubicBezTo>
                  <a:pt x="219" y="451"/>
                  <a:pt x="219" y="441"/>
                  <a:pt x="219" y="432"/>
                </a:cubicBezTo>
                <a:cubicBezTo>
                  <a:pt x="217" y="362"/>
                  <a:pt x="215" y="316"/>
                  <a:pt x="326" y="298"/>
                </a:cubicBezTo>
                <a:lnTo>
                  <a:pt x="345" y="295"/>
                </a:lnTo>
                <a:cubicBezTo>
                  <a:pt x="346" y="295"/>
                  <a:pt x="455" y="284"/>
                  <a:pt x="483" y="258"/>
                </a:cubicBezTo>
                <a:lnTo>
                  <a:pt x="492" y="250"/>
                </a:lnTo>
                <a:lnTo>
                  <a:pt x="493" y="263"/>
                </a:lnTo>
                <a:cubicBezTo>
                  <a:pt x="493" y="267"/>
                  <a:pt x="495" y="283"/>
                  <a:pt x="502" y="301"/>
                </a:cubicBezTo>
                <a:lnTo>
                  <a:pt x="505" y="310"/>
                </a:lnTo>
                <a:lnTo>
                  <a:pt x="514" y="314"/>
                </a:lnTo>
                <a:cubicBezTo>
                  <a:pt x="561" y="334"/>
                  <a:pt x="580" y="378"/>
                  <a:pt x="578" y="462"/>
                </a:cubicBezTo>
                <a:lnTo>
                  <a:pt x="578" y="512"/>
                </a:lnTo>
                <a:lnTo>
                  <a:pt x="590" y="518"/>
                </a:lnTo>
                <a:cubicBezTo>
                  <a:pt x="592" y="520"/>
                  <a:pt x="600" y="529"/>
                  <a:pt x="588" y="578"/>
                </a:cubicBezTo>
                <a:cubicBezTo>
                  <a:pt x="584" y="593"/>
                  <a:pt x="574" y="606"/>
                  <a:pt x="562" y="611"/>
                </a:cubicBezTo>
                <a:lnTo>
                  <a:pt x="552" y="615"/>
                </a:lnTo>
                <a:lnTo>
                  <a:pt x="549" y="626"/>
                </a:lnTo>
                <a:cubicBezTo>
                  <a:pt x="536" y="663"/>
                  <a:pt x="514" y="703"/>
                  <a:pt x="484" y="732"/>
                </a:cubicBezTo>
                <a:cubicBezTo>
                  <a:pt x="477" y="740"/>
                  <a:pt x="468" y="746"/>
                  <a:pt x="459" y="752"/>
                </a:cubicBezTo>
                <a:cubicBezTo>
                  <a:pt x="442" y="763"/>
                  <a:pt x="423" y="770"/>
                  <a:pt x="402" y="771"/>
                </a:cubicBezTo>
                <a:cubicBezTo>
                  <a:pt x="401" y="771"/>
                  <a:pt x="401" y="771"/>
                  <a:pt x="400" y="771"/>
                </a:cubicBezTo>
                <a:cubicBezTo>
                  <a:pt x="400" y="771"/>
                  <a:pt x="399" y="771"/>
                  <a:pt x="398" y="771"/>
                </a:cubicBezTo>
                <a:cubicBezTo>
                  <a:pt x="398" y="771"/>
                  <a:pt x="397" y="771"/>
                  <a:pt x="397" y="771"/>
                </a:cubicBezTo>
                <a:cubicBezTo>
                  <a:pt x="395" y="771"/>
                  <a:pt x="393" y="770"/>
                  <a:pt x="392" y="770"/>
                </a:cubicBezTo>
                <a:cubicBezTo>
                  <a:pt x="371" y="769"/>
                  <a:pt x="352" y="763"/>
                  <a:pt x="336" y="752"/>
                </a:cubicBezTo>
                <a:cubicBezTo>
                  <a:pt x="327" y="746"/>
                  <a:pt x="319" y="740"/>
                  <a:pt x="312" y="732"/>
                </a:cubicBezTo>
                <a:cubicBezTo>
                  <a:pt x="274" y="695"/>
                  <a:pt x="252" y="643"/>
                  <a:pt x="245" y="621"/>
                </a:cubicBezTo>
                <a:lnTo>
                  <a:pt x="240" y="610"/>
                </a:lnTo>
                <a:close/>
                <a:moveTo>
                  <a:pt x="434" y="917"/>
                </a:moveTo>
                <a:lnTo>
                  <a:pt x="413" y="835"/>
                </a:lnTo>
                <a:lnTo>
                  <a:pt x="438" y="813"/>
                </a:lnTo>
                <a:cubicBezTo>
                  <a:pt x="460" y="808"/>
                  <a:pt x="480" y="797"/>
                  <a:pt x="497" y="784"/>
                </a:cubicBezTo>
                <a:cubicBezTo>
                  <a:pt x="511" y="787"/>
                  <a:pt x="524" y="792"/>
                  <a:pt x="537" y="797"/>
                </a:cubicBezTo>
                <a:lnTo>
                  <a:pt x="434" y="917"/>
                </a:lnTo>
                <a:close/>
                <a:moveTo>
                  <a:pt x="353" y="813"/>
                </a:moveTo>
                <a:lnTo>
                  <a:pt x="380" y="835"/>
                </a:lnTo>
                <a:lnTo>
                  <a:pt x="359" y="914"/>
                </a:lnTo>
                <a:lnTo>
                  <a:pt x="257" y="798"/>
                </a:lnTo>
                <a:cubicBezTo>
                  <a:pt x="270" y="793"/>
                  <a:pt x="284" y="788"/>
                  <a:pt x="299" y="784"/>
                </a:cubicBezTo>
                <a:cubicBezTo>
                  <a:pt x="315" y="796"/>
                  <a:pt x="333" y="806"/>
                  <a:pt x="353" y="813"/>
                </a:cubicBezTo>
                <a:close/>
                <a:moveTo>
                  <a:pt x="789" y="607"/>
                </a:moveTo>
                <a:lnTo>
                  <a:pt x="778" y="603"/>
                </a:lnTo>
                <a:cubicBezTo>
                  <a:pt x="765" y="600"/>
                  <a:pt x="748" y="582"/>
                  <a:pt x="742" y="558"/>
                </a:cubicBezTo>
                <a:cubicBezTo>
                  <a:pt x="730" y="509"/>
                  <a:pt x="733" y="475"/>
                  <a:pt x="750" y="464"/>
                </a:cubicBezTo>
                <a:lnTo>
                  <a:pt x="761" y="457"/>
                </a:lnTo>
                <a:lnTo>
                  <a:pt x="759" y="402"/>
                </a:lnTo>
                <a:cubicBezTo>
                  <a:pt x="759" y="389"/>
                  <a:pt x="759" y="377"/>
                  <a:pt x="758" y="362"/>
                </a:cubicBezTo>
                <a:cubicBezTo>
                  <a:pt x="756" y="268"/>
                  <a:pt x="754" y="200"/>
                  <a:pt x="908" y="176"/>
                </a:cubicBezTo>
                <a:lnTo>
                  <a:pt x="934" y="172"/>
                </a:lnTo>
                <a:cubicBezTo>
                  <a:pt x="936" y="171"/>
                  <a:pt x="1079" y="156"/>
                  <a:pt x="1114" y="124"/>
                </a:cubicBezTo>
                <a:lnTo>
                  <a:pt x="1138" y="101"/>
                </a:lnTo>
                <a:lnTo>
                  <a:pt x="1141" y="135"/>
                </a:lnTo>
                <a:cubicBezTo>
                  <a:pt x="1142" y="139"/>
                  <a:pt x="1143" y="160"/>
                  <a:pt x="1152" y="184"/>
                </a:cubicBezTo>
                <a:lnTo>
                  <a:pt x="1156" y="193"/>
                </a:lnTo>
                <a:lnTo>
                  <a:pt x="1165" y="197"/>
                </a:lnTo>
                <a:cubicBezTo>
                  <a:pt x="1248" y="233"/>
                  <a:pt x="1257" y="321"/>
                  <a:pt x="1255" y="403"/>
                </a:cubicBezTo>
                <a:lnTo>
                  <a:pt x="1255" y="464"/>
                </a:lnTo>
                <a:lnTo>
                  <a:pt x="1267" y="471"/>
                </a:lnTo>
                <a:cubicBezTo>
                  <a:pt x="1280" y="479"/>
                  <a:pt x="1281" y="508"/>
                  <a:pt x="1268" y="560"/>
                </a:cubicBezTo>
                <a:cubicBezTo>
                  <a:pt x="1262" y="583"/>
                  <a:pt x="1247" y="602"/>
                  <a:pt x="1229" y="610"/>
                </a:cubicBezTo>
                <a:lnTo>
                  <a:pt x="1219" y="614"/>
                </a:lnTo>
                <a:lnTo>
                  <a:pt x="1216" y="624"/>
                </a:lnTo>
                <a:cubicBezTo>
                  <a:pt x="1198" y="676"/>
                  <a:pt x="1167" y="733"/>
                  <a:pt x="1124" y="773"/>
                </a:cubicBezTo>
                <a:cubicBezTo>
                  <a:pt x="1116" y="780"/>
                  <a:pt x="1109" y="787"/>
                  <a:pt x="1100" y="793"/>
                </a:cubicBezTo>
                <a:cubicBezTo>
                  <a:pt x="1089" y="800"/>
                  <a:pt x="1077" y="807"/>
                  <a:pt x="1065" y="812"/>
                </a:cubicBezTo>
                <a:cubicBezTo>
                  <a:pt x="1051" y="818"/>
                  <a:pt x="1036" y="822"/>
                  <a:pt x="1020" y="823"/>
                </a:cubicBezTo>
                <a:cubicBezTo>
                  <a:pt x="1015" y="824"/>
                  <a:pt x="1011" y="825"/>
                  <a:pt x="1007" y="825"/>
                </a:cubicBezTo>
                <a:cubicBezTo>
                  <a:pt x="1000" y="825"/>
                  <a:pt x="994" y="824"/>
                  <a:pt x="988" y="824"/>
                </a:cubicBezTo>
                <a:cubicBezTo>
                  <a:pt x="973" y="822"/>
                  <a:pt x="959" y="818"/>
                  <a:pt x="946" y="812"/>
                </a:cubicBezTo>
                <a:cubicBezTo>
                  <a:pt x="934" y="807"/>
                  <a:pt x="922" y="800"/>
                  <a:pt x="912" y="793"/>
                </a:cubicBezTo>
                <a:cubicBezTo>
                  <a:pt x="903" y="787"/>
                  <a:pt x="895" y="780"/>
                  <a:pt x="888" y="773"/>
                </a:cubicBezTo>
                <a:cubicBezTo>
                  <a:pt x="835" y="723"/>
                  <a:pt x="804" y="649"/>
                  <a:pt x="793" y="618"/>
                </a:cubicBezTo>
                <a:lnTo>
                  <a:pt x="789" y="607"/>
                </a:lnTo>
                <a:close/>
                <a:moveTo>
                  <a:pt x="1057" y="1021"/>
                </a:moveTo>
                <a:lnTo>
                  <a:pt x="1027" y="902"/>
                </a:lnTo>
                <a:lnTo>
                  <a:pt x="1069" y="865"/>
                </a:lnTo>
                <a:lnTo>
                  <a:pt x="1066" y="863"/>
                </a:lnTo>
                <a:cubicBezTo>
                  <a:pt x="1092" y="855"/>
                  <a:pt x="1116" y="841"/>
                  <a:pt x="1138" y="824"/>
                </a:cubicBezTo>
                <a:cubicBezTo>
                  <a:pt x="1161" y="830"/>
                  <a:pt x="1184" y="838"/>
                  <a:pt x="1206" y="847"/>
                </a:cubicBezTo>
                <a:lnTo>
                  <a:pt x="1057" y="1021"/>
                </a:lnTo>
                <a:close/>
                <a:moveTo>
                  <a:pt x="943" y="862"/>
                </a:moveTo>
                <a:lnTo>
                  <a:pt x="939" y="865"/>
                </a:lnTo>
                <a:lnTo>
                  <a:pt x="981" y="902"/>
                </a:lnTo>
                <a:lnTo>
                  <a:pt x="952" y="1017"/>
                </a:lnTo>
                <a:lnTo>
                  <a:pt x="803" y="849"/>
                </a:lnTo>
                <a:cubicBezTo>
                  <a:pt x="826" y="839"/>
                  <a:pt x="850" y="831"/>
                  <a:pt x="875" y="824"/>
                </a:cubicBezTo>
                <a:cubicBezTo>
                  <a:pt x="896" y="840"/>
                  <a:pt x="918" y="853"/>
                  <a:pt x="943" y="862"/>
                </a:cubicBezTo>
                <a:close/>
                <a:moveTo>
                  <a:pt x="1457" y="610"/>
                </a:moveTo>
                <a:lnTo>
                  <a:pt x="1446" y="606"/>
                </a:lnTo>
                <a:cubicBezTo>
                  <a:pt x="1438" y="604"/>
                  <a:pt x="1427" y="592"/>
                  <a:pt x="1423" y="577"/>
                </a:cubicBezTo>
                <a:cubicBezTo>
                  <a:pt x="1414" y="538"/>
                  <a:pt x="1419" y="518"/>
                  <a:pt x="1426" y="513"/>
                </a:cubicBezTo>
                <a:lnTo>
                  <a:pt x="1437" y="506"/>
                </a:lnTo>
                <a:lnTo>
                  <a:pt x="1436" y="461"/>
                </a:lnTo>
                <a:cubicBezTo>
                  <a:pt x="1436" y="451"/>
                  <a:pt x="1436" y="441"/>
                  <a:pt x="1435" y="432"/>
                </a:cubicBezTo>
                <a:cubicBezTo>
                  <a:pt x="1433" y="362"/>
                  <a:pt x="1432" y="316"/>
                  <a:pt x="1542" y="298"/>
                </a:cubicBezTo>
                <a:lnTo>
                  <a:pt x="1561" y="295"/>
                </a:lnTo>
                <a:cubicBezTo>
                  <a:pt x="1562" y="295"/>
                  <a:pt x="1672" y="284"/>
                  <a:pt x="1699" y="258"/>
                </a:cubicBezTo>
                <a:lnTo>
                  <a:pt x="1708" y="250"/>
                </a:lnTo>
                <a:lnTo>
                  <a:pt x="1710" y="263"/>
                </a:lnTo>
                <a:cubicBezTo>
                  <a:pt x="1710" y="267"/>
                  <a:pt x="1712" y="283"/>
                  <a:pt x="1718" y="301"/>
                </a:cubicBezTo>
                <a:lnTo>
                  <a:pt x="1722" y="310"/>
                </a:lnTo>
                <a:lnTo>
                  <a:pt x="1731" y="314"/>
                </a:lnTo>
                <a:cubicBezTo>
                  <a:pt x="1778" y="334"/>
                  <a:pt x="1797" y="378"/>
                  <a:pt x="1794" y="462"/>
                </a:cubicBezTo>
                <a:lnTo>
                  <a:pt x="1794" y="512"/>
                </a:lnTo>
                <a:lnTo>
                  <a:pt x="1806" y="518"/>
                </a:lnTo>
                <a:cubicBezTo>
                  <a:pt x="1809" y="520"/>
                  <a:pt x="1817" y="529"/>
                  <a:pt x="1804" y="578"/>
                </a:cubicBezTo>
                <a:cubicBezTo>
                  <a:pt x="1800" y="593"/>
                  <a:pt x="1791" y="606"/>
                  <a:pt x="1779" y="611"/>
                </a:cubicBezTo>
                <a:lnTo>
                  <a:pt x="1769" y="615"/>
                </a:lnTo>
                <a:lnTo>
                  <a:pt x="1766" y="626"/>
                </a:lnTo>
                <a:cubicBezTo>
                  <a:pt x="1753" y="663"/>
                  <a:pt x="1731" y="703"/>
                  <a:pt x="1701" y="732"/>
                </a:cubicBezTo>
                <a:cubicBezTo>
                  <a:pt x="1693" y="740"/>
                  <a:pt x="1685" y="746"/>
                  <a:pt x="1676" y="752"/>
                </a:cubicBezTo>
                <a:cubicBezTo>
                  <a:pt x="1659" y="763"/>
                  <a:pt x="1639" y="770"/>
                  <a:pt x="1618" y="771"/>
                </a:cubicBezTo>
                <a:lnTo>
                  <a:pt x="1619" y="771"/>
                </a:lnTo>
                <a:cubicBezTo>
                  <a:pt x="1618" y="771"/>
                  <a:pt x="1618" y="771"/>
                  <a:pt x="1617" y="771"/>
                </a:cubicBezTo>
                <a:cubicBezTo>
                  <a:pt x="1616" y="771"/>
                  <a:pt x="1616" y="771"/>
                  <a:pt x="1615" y="771"/>
                </a:cubicBezTo>
                <a:cubicBezTo>
                  <a:pt x="1614" y="771"/>
                  <a:pt x="1614" y="771"/>
                  <a:pt x="1613" y="771"/>
                </a:cubicBezTo>
                <a:cubicBezTo>
                  <a:pt x="1612" y="771"/>
                  <a:pt x="1610" y="770"/>
                  <a:pt x="1608" y="770"/>
                </a:cubicBezTo>
                <a:cubicBezTo>
                  <a:pt x="1588" y="769"/>
                  <a:pt x="1569" y="763"/>
                  <a:pt x="1553" y="752"/>
                </a:cubicBezTo>
                <a:cubicBezTo>
                  <a:pt x="1544" y="746"/>
                  <a:pt x="1536" y="740"/>
                  <a:pt x="1528" y="732"/>
                </a:cubicBezTo>
                <a:cubicBezTo>
                  <a:pt x="1491" y="695"/>
                  <a:pt x="1469" y="643"/>
                  <a:pt x="1461" y="621"/>
                </a:cubicBezTo>
                <a:lnTo>
                  <a:pt x="1457" y="610"/>
                </a:lnTo>
                <a:close/>
                <a:moveTo>
                  <a:pt x="1651" y="917"/>
                </a:moveTo>
                <a:lnTo>
                  <a:pt x="1630" y="835"/>
                </a:lnTo>
                <a:lnTo>
                  <a:pt x="1655" y="813"/>
                </a:lnTo>
                <a:cubicBezTo>
                  <a:pt x="1677" y="807"/>
                  <a:pt x="1696" y="797"/>
                  <a:pt x="1714" y="784"/>
                </a:cubicBezTo>
                <a:cubicBezTo>
                  <a:pt x="1728" y="787"/>
                  <a:pt x="1741" y="792"/>
                  <a:pt x="1754" y="797"/>
                </a:cubicBezTo>
                <a:lnTo>
                  <a:pt x="1651" y="917"/>
                </a:lnTo>
                <a:close/>
                <a:moveTo>
                  <a:pt x="1570" y="813"/>
                </a:moveTo>
                <a:lnTo>
                  <a:pt x="1596" y="835"/>
                </a:lnTo>
                <a:lnTo>
                  <a:pt x="1576" y="914"/>
                </a:lnTo>
                <a:lnTo>
                  <a:pt x="1473" y="798"/>
                </a:lnTo>
                <a:cubicBezTo>
                  <a:pt x="1487" y="793"/>
                  <a:pt x="1501" y="788"/>
                  <a:pt x="1516" y="784"/>
                </a:cubicBezTo>
                <a:cubicBezTo>
                  <a:pt x="1532" y="796"/>
                  <a:pt x="1550" y="806"/>
                  <a:pt x="1570" y="81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endParaRPr sz="2800">
              <a:cs typeface="+mn-ea"/>
              <a:sym typeface="+mn-lt"/>
            </a:endParaRPr>
          </a:p>
        </p:txBody>
      </p:sp>
      <p:sp>
        <p:nvSpPr>
          <p:cNvPr id="17" name="î$ḻïḋe">
            <a:extLst>
              <a:ext uri="{FF2B5EF4-FFF2-40B4-BE49-F238E27FC236}">
                <a16:creationId xmlns:a16="http://schemas.microsoft.com/office/drawing/2014/main" id="{5A599A54-31C6-42A0-AF55-4326425F9812}"/>
              </a:ext>
            </a:extLst>
          </p:cNvPr>
          <p:cNvSpPr/>
          <p:nvPr/>
        </p:nvSpPr>
        <p:spPr bwMode="auto">
          <a:xfrm>
            <a:off x="4668659" y="1647949"/>
            <a:ext cx="395316" cy="379878"/>
          </a:xfrm>
          <a:prstGeom prst="rightArrow">
            <a:avLst/>
          </a:prstGeom>
          <a:noFill/>
          <a:ln w="9525">
            <a:solidFill>
              <a:schemeClr val="accent4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endParaRPr sz="2800">
              <a:cs typeface="+mn-ea"/>
              <a:sym typeface="+mn-lt"/>
            </a:endParaRPr>
          </a:p>
        </p:txBody>
      </p:sp>
      <p:sp>
        <p:nvSpPr>
          <p:cNvPr id="18" name="ïslïḍe">
            <a:extLst>
              <a:ext uri="{FF2B5EF4-FFF2-40B4-BE49-F238E27FC236}">
                <a16:creationId xmlns:a16="http://schemas.microsoft.com/office/drawing/2014/main" id="{4F8BA825-7D29-427D-B0F0-310AB0C779AA}"/>
              </a:ext>
            </a:extLst>
          </p:cNvPr>
          <p:cNvSpPr/>
          <p:nvPr/>
        </p:nvSpPr>
        <p:spPr bwMode="auto">
          <a:xfrm>
            <a:off x="8145095" y="1603846"/>
            <a:ext cx="395316" cy="379878"/>
          </a:xfrm>
          <a:prstGeom prst="rightArrow">
            <a:avLst/>
          </a:prstGeom>
          <a:noFill/>
          <a:ln w="9525">
            <a:solidFill>
              <a:schemeClr val="accent4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endParaRPr sz="2800">
              <a:cs typeface="+mn-ea"/>
              <a:sym typeface="+mn-lt"/>
            </a:endParaRPr>
          </a:p>
        </p:txBody>
      </p:sp>
      <p:sp>
        <p:nvSpPr>
          <p:cNvPr id="19" name="ísḻïḓé">
            <a:extLst>
              <a:ext uri="{FF2B5EF4-FFF2-40B4-BE49-F238E27FC236}">
                <a16:creationId xmlns:a16="http://schemas.microsoft.com/office/drawing/2014/main" id="{5B541E03-F276-4C5F-AE42-3C440F44EADC}"/>
              </a:ext>
            </a:extLst>
          </p:cNvPr>
          <p:cNvSpPr/>
          <p:nvPr/>
        </p:nvSpPr>
        <p:spPr bwMode="auto">
          <a:xfrm flipH="1">
            <a:off x="3031896" y="4651720"/>
            <a:ext cx="395316" cy="379878"/>
          </a:xfrm>
          <a:prstGeom prst="rightArrow">
            <a:avLst/>
          </a:prstGeom>
          <a:noFill/>
          <a:ln w="9525">
            <a:solidFill>
              <a:schemeClr val="accent4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endParaRPr sz="2800">
              <a:cs typeface="+mn-ea"/>
              <a:sym typeface="+mn-lt"/>
            </a:endParaRPr>
          </a:p>
        </p:txBody>
      </p:sp>
      <p:sp>
        <p:nvSpPr>
          <p:cNvPr id="20" name="íṩḻîḋé">
            <a:extLst>
              <a:ext uri="{FF2B5EF4-FFF2-40B4-BE49-F238E27FC236}">
                <a16:creationId xmlns:a16="http://schemas.microsoft.com/office/drawing/2014/main" id="{8B5F2956-FB3B-4EB3-A1B3-1E2F97E6AE9A}"/>
              </a:ext>
            </a:extLst>
          </p:cNvPr>
          <p:cNvSpPr/>
          <p:nvPr/>
        </p:nvSpPr>
        <p:spPr bwMode="auto">
          <a:xfrm flipH="1">
            <a:off x="6465375" y="4693220"/>
            <a:ext cx="395316" cy="379878"/>
          </a:xfrm>
          <a:prstGeom prst="rightArrow">
            <a:avLst/>
          </a:prstGeom>
          <a:noFill/>
          <a:ln w="9525">
            <a:solidFill>
              <a:schemeClr val="accent4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endParaRPr sz="2800">
              <a:cs typeface="+mn-ea"/>
              <a:sym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8A02868-8215-404F-A0E5-6096A46FF623}"/>
              </a:ext>
            </a:extLst>
          </p:cNvPr>
          <p:cNvSpPr txBox="1"/>
          <p:nvPr/>
        </p:nvSpPr>
        <p:spPr>
          <a:xfrm>
            <a:off x="294059" y="5932192"/>
            <a:ext cx="3246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087755">
              <a:defRPr sz="1050">
                <a:solidFill>
                  <a:srgbClr val="939393"/>
                </a:solidFill>
                <a:cs typeface="+mn-ea"/>
              </a:defRPr>
            </a:lvl1pPr>
          </a:lstStyle>
          <a:p>
            <a:pPr>
              <a:spcBef>
                <a:spcPts val="600"/>
              </a:spcBef>
            </a:pPr>
            <a:r>
              <a:rPr lang="zh-TW" altLang="en-US" sz="2800" b="1" dirty="0">
                <a:solidFill>
                  <a:schemeClr val="bg1">
                    <a:lumMod val="65000"/>
                  </a:schemeClr>
                </a:solidFill>
                <a:sym typeface="+mn-lt"/>
              </a:rPr>
              <a:t>視覺化圖形介面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  <a:sym typeface="+mn-l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C959462-9265-4617-A1F8-FE98D34A076A}"/>
              </a:ext>
            </a:extLst>
          </p:cNvPr>
          <p:cNvSpPr txBox="1"/>
          <p:nvPr/>
        </p:nvSpPr>
        <p:spPr>
          <a:xfrm>
            <a:off x="5904798" y="2880960"/>
            <a:ext cx="2013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755"/>
            <a:r>
              <a:rPr lang="zh-TW" alt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資料庫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81344AC-7408-4ACA-BED2-F8544916FF11}"/>
              </a:ext>
            </a:extLst>
          </p:cNvPr>
          <p:cNvSpPr txBox="1"/>
          <p:nvPr/>
        </p:nvSpPr>
        <p:spPr>
          <a:xfrm>
            <a:off x="9356654" y="2837395"/>
            <a:ext cx="1949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755"/>
            <a:r>
              <a:rPr lang="zh-TW" alt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資料架構</a:t>
            </a:r>
            <a:endParaRPr lang="en-US" altLang="zh-CN" sz="24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B9947B9-F771-4AA8-A84E-5A1C1B1B3706}"/>
              </a:ext>
            </a:extLst>
          </p:cNvPr>
          <p:cNvSpPr txBox="1"/>
          <p:nvPr/>
        </p:nvSpPr>
        <p:spPr>
          <a:xfrm>
            <a:off x="4183388" y="5928041"/>
            <a:ext cx="2153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755">
              <a:spcBef>
                <a:spcPts val="600"/>
              </a:spcBef>
            </a:pPr>
            <a:r>
              <a:rPr lang="zh-TW" altLang="en-US" sz="28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存讀檔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8" name="文本框 48">
            <a:extLst>
              <a:ext uri="{FF2B5EF4-FFF2-40B4-BE49-F238E27FC236}">
                <a16:creationId xmlns:a16="http://schemas.microsoft.com/office/drawing/2014/main" id="{7F83E005-4FB8-487A-B91A-CFE2DCA6F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38" y="265998"/>
            <a:ext cx="235378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TW" altLang="en-US" sz="3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步驟說明</a:t>
            </a:r>
            <a:endParaRPr lang="zh-CN" altLang="en-US" sz="3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文本框 54">
            <a:extLst>
              <a:ext uri="{FF2B5EF4-FFF2-40B4-BE49-F238E27FC236}">
                <a16:creationId xmlns:a16="http://schemas.microsoft.com/office/drawing/2014/main" id="{98A02868-8215-404F-A0E5-6096A46FF623}"/>
              </a:ext>
            </a:extLst>
          </p:cNvPr>
          <p:cNvSpPr txBox="1"/>
          <p:nvPr/>
        </p:nvSpPr>
        <p:spPr>
          <a:xfrm>
            <a:off x="2677327" y="2895387"/>
            <a:ext cx="150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1087755">
              <a:defRPr sz="1050">
                <a:solidFill>
                  <a:srgbClr val="939393"/>
                </a:solidFill>
                <a:cs typeface="+mn-ea"/>
              </a:defRPr>
            </a:lvl1pPr>
          </a:lstStyle>
          <a:p>
            <a:r>
              <a:rPr lang="zh-TW" altLang="en-US" sz="2800" b="1" dirty="0">
                <a:solidFill>
                  <a:schemeClr val="bg1">
                    <a:lumMod val="85000"/>
                  </a:schemeClr>
                </a:solidFill>
                <a:sym typeface="+mn-lt"/>
              </a:rPr>
              <a:t>爬蟲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sym typeface="+mn-lt"/>
            </a:endParaRPr>
          </a:p>
        </p:txBody>
      </p:sp>
      <p:sp>
        <p:nvSpPr>
          <p:cNvPr id="81" name="文本框 74">
            <a:extLst>
              <a:ext uri="{FF2B5EF4-FFF2-40B4-BE49-F238E27FC236}">
                <a16:creationId xmlns:a16="http://schemas.microsoft.com/office/drawing/2014/main" id="{BB9947B9-F771-4AA8-A84E-5A1C1B1B3706}"/>
              </a:ext>
            </a:extLst>
          </p:cNvPr>
          <p:cNvSpPr txBox="1"/>
          <p:nvPr/>
        </p:nvSpPr>
        <p:spPr>
          <a:xfrm>
            <a:off x="7312735" y="5928041"/>
            <a:ext cx="228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755">
              <a:spcBef>
                <a:spcPts val="600"/>
              </a:spcBef>
            </a:pPr>
            <a:r>
              <a:rPr lang="zh-TW" altLang="en-US" sz="28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數據圖表化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6" name="Picture 2" descr="編碼，數據庫，開發，mysql，web圖標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789" y="989623"/>
            <a:ext cx="1428361" cy="142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晴雨表，寒冷，預測，凍結，季節，雪，冬季圖標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827" y="3968132"/>
            <a:ext cx="1567812" cy="156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9356654" y="1025486"/>
            <a:ext cx="1411631" cy="1429969"/>
            <a:chOff x="9287810" y="788358"/>
            <a:chExt cx="913198" cy="925061"/>
          </a:xfrm>
        </p:grpSpPr>
        <p:sp>
          <p:nvSpPr>
            <p:cNvPr id="8" name="橢圓 7"/>
            <p:cNvSpPr/>
            <p:nvPr/>
          </p:nvSpPr>
          <p:spPr>
            <a:xfrm>
              <a:off x="9287810" y="803933"/>
              <a:ext cx="909486" cy="90948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/>
            </a:p>
          </p:txBody>
        </p:sp>
        <p:pic>
          <p:nvPicPr>
            <p:cNvPr id="1032" name="Picture 8" descr="雲，數據，設計，開發，網絡，存儲，網絡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7810" y="788358"/>
              <a:ext cx="913198" cy="91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數據，文檔，文件，軟盤，紙張，保存，工作表圖標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60" y="4075591"/>
            <a:ext cx="1412101" cy="141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瀏覽器，錯誤，計算機，爬蟲，互聯網，搜索，窗口圖標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60" y="1043827"/>
            <a:ext cx="1397663" cy="139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應用程序，應用程序，設計，開發，gui，ux，web圖標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6" y="4095073"/>
            <a:ext cx="1392619" cy="13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46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55" grpId="0"/>
      <p:bldP spid="67" grpId="0"/>
      <p:bldP spid="71" grpId="0"/>
      <p:bldP spid="75" grpId="0"/>
      <p:bldP spid="78" grpId="0"/>
      <p:bldP spid="44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>
            <a:extLst>
              <a:ext uri="{FF2B5EF4-FFF2-40B4-BE49-F238E27FC236}">
                <a16:creationId xmlns:a16="http://schemas.microsoft.com/office/drawing/2014/main" id="{1E794968-E302-42F1-B02E-ABA00D22F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476" y="2656454"/>
            <a:ext cx="3704264" cy="6771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 影片</a:t>
            </a:r>
            <a:r>
              <a:rPr lang="zh-TW" altLang="en-US" sz="4000" dirty="0">
                <a:solidFill>
                  <a:schemeClr val="bg1"/>
                </a:solidFill>
                <a:cs typeface="+mn-ea"/>
                <a:sym typeface="+mn-lt"/>
              </a:rPr>
              <a:t>展示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38FDE58-9FCE-49F9-AFFD-88171EEB26F6}"/>
              </a:ext>
            </a:extLst>
          </p:cNvPr>
          <p:cNvSpPr/>
          <p:nvPr/>
        </p:nvSpPr>
        <p:spPr>
          <a:xfrm>
            <a:off x="6546243" y="1530808"/>
            <a:ext cx="18473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CN" sz="6600" b="1" dirty="0">
              <a:solidFill>
                <a:srgbClr val="F9B359"/>
              </a:solidFill>
              <a:cs typeface="+mn-ea"/>
              <a:sym typeface="+mn-lt"/>
            </a:endParaRPr>
          </a:p>
          <a:p>
            <a:pPr algn="ctr"/>
            <a:endParaRPr lang="zh-CN" altLang="en-US" sz="6600" b="1" dirty="0">
              <a:solidFill>
                <a:srgbClr val="F9B359"/>
              </a:solidFill>
              <a:cs typeface="+mn-ea"/>
              <a:sym typeface="+mn-lt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FADCAC2E-0A29-48F9-9E0A-B6F7FD14ACF1}"/>
              </a:ext>
            </a:extLst>
          </p:cNvPr>
          <p:cNvSpPr/>
          <p:nvPr/>
        </p:nvSpPr>
        <p:spPr>
          <a:xfrm rot="5400000">
            <a:off x="4400856" y="2548746"/>
            <a:ext cx="454844" cy="43768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7589CC22-7423-4A71-AE23-C5F226EB6233}"/>
              </a:ext>
            </a:extLst>
          </p:cNvPr>
          <p:cNvSpPr/>
          <p:nvPr/>
        </p:nvSpPr>
        <p:spPr>
          <a:xfrm rot="1305024">
            <a:off x="-2425695" y="-2743939"/>
            <a:ext cx="4745283" cy="4321583"/>
          </a:xfrm>
          <a:prstGeom prst="triangle">
            <a:avLst>
              <a:gd name="adj" fmla="val 5315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2C7416FA-19C7-4841-9172-ECEC181A8249}"/>
              </a:ext>
            </a:extLst>
          </p:cNvPr>
          <p:cNvSpPr/>
          <p:nvPr/>
        </p:nvSpPr>
        <p:spPr>
          <a:xfrm rot="7706098">
            <a:off x="10297949" y="4697208"/>
            <a:ext cx="4745283" cy="4321583"/>
          </a:xfrm>
          <a:prstGeom prst="triangle">
            <a:avLst>
              <a:gd name="adj" fmla="val 5315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id="{6A71954A-6CA9-4812-B517-865D1D79D510}"/>
              </a:ext>
            </a:extLst>
          </p:cNvPr>
          <p:cNvCxnSpPr>
            <a:cxnSpLocks/>
          </p:cNvCxnSpPr>
          <p:nvPr/>
        </p:nvCxnSpPr>
        <p:spPr>
          <a:xfrm>
            <a:off x="4950932" y="2687231"/>
            <a:ext cx="0" cy="6155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79381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6"/>
          <p:cNvSpPr txBox="1"/>
          <p:nvPr/>
        </p:nvSpPr>
        <p:spPr>
          <a:xfrm>
            <a:off x="6426436" y="2398564"/>
            <a:ext cx="562313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利用 </a:t>
            </a:r>
            <a:r>
              <a:rPr lang="en-US" altLang="zh-TW" sz="2400" b="1" dirty="0">
                <a:solidFill>
                  <a:srgbClr val="FFFFCC"/>
                </a:solidFill>
                <a:sym typeface="+mn-lt"/>
              </a:rPr>
              <a:t>requests</a:t>
            </a:r>
            <a:r>
              <a:rPr lang="zh-TW" altLang="en-US" sz="2400" b="1" dirty="0">
                <a:solidFill>
                  <a:srgbClr val="FFFFCC"/>
                </a:solidFill>
                <a:sym typeface="+mn-lt"/>
              </a:rPr>
              <a:t> 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爬下網頁，</a:t>
            </a:r>
            <a:endParaRPr lang="en-US" altLang="zh-TW" sz="2400" dirty="0">
              <a:solidFill>
                <a:srgbClr val="FFFFCC"/>
              </a:solidFill>
              <a:sym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再用 </a:t>
            </a:r>
            <a:r>
              <a:rPr lang="en-US" altLang="zh-CN" sz="2400" b="1" dirty="0" err="1">
                <a:solidFill>
                  <a:srgbClr val="FFFFCC"/>
                </a:solidFill>
                <a:sym typeface="+mn-lt"/>
              </a:rPr>
              <a:t>BeautifulSoup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 抓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html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格式的資料，</a:t>
            </a:r>
            <a:endParaRPr lang="en-US" altLang="zh-TW" sz="2400" dirty="0">
              <a:solidFill>
                <a:srgbClr val="FFFFCC"/>
              </a:solidFill>
              <a:sym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最後用 </a:t>
            </a:r>
            <a:r>
              <a:rPr lang="en-US" altLang="zh-TW" sz="2400" b="1" dirty="0">
                <a:solidFill>
                  <a:srgbClr val="FFFFCC"/>
                </a:solidFill>
                <a:sym typeface="+mn-lt"/>
              </a:rPr>
              <a:t>re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 模組從字串中找到需要的重點。</a:t>
            </a:r>
            <a:endParaRPr lang="zh-CN" altLang="en-US" sz="2400" dirty="0">
              <a:solidFill>
                <a:srgbClr val="FFFFCC"/>
              </a:solidFill>
              <a:sym typeface="+mn-lt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8C4B1D08-43CF-4F11-A627-F7D76F44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726" y="983278"/>
            <a:ext cx="3704264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b="1" dirty="0">
                <a:solidFill>
                  <a:schemeClr val="bg1"/>
                </a:solidFill>
                <a:sym typeface="+mn-lt"/>
              </a:rPr>
              <a:t>網頁爬蟲</a:t>
            </a:r>
            <a:endParaRPr lang="en-US" altLang="zh-CN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1D96F017-3D36-4DAA-828B-B5499F4B1EC3}"/>
              </a:ext>
            </a:extLst>
          </p:cNvPr>
          <p:cNvSpPr/>
          <p:nvPr/>
        </p:nvSpPr>
        <p:spPr>
          <a:xfrm rot="5400000">
            <a:off x="4812446" y="844792"/>
            <a:ext cx="454844" cy="43768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錄製_2021_03_30_08_36_54_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5498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359" y="2398564"/>
            <a:ext cx="5818327" cy="3272809"/>
          </a:xfrm>
          <a:prstGeom prst="rect">
            <a:avLst/>
          </a:prstGeom>
        </p:spPr>
      </p:pic>
      <p:pic>
        <p:nvPicPr>
          <p:cNvPr id="4" name="錄製_2021_03_30_08_38_52_4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4">
                  <p14:trim end="17784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466" y="2003918"/>
            <a:ext cx="7620000" cy="4267200"/>
          </a:xfrm>
          <a:prstGeom prst="rect">
            <a:avLst/>
          </a:prstGeom>
        </p:spPr>
      </p:pic>
      <p:pic>
        <p:nvPicPr>
          <p:cNvPr id="3" name="日期 到達設定值12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5">
                  <p14:trim st="28896" end="7998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57022" y="2003918"/>
            <a:ext cx="4191000" cy="4267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1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4" grpId="0"/>
      <p:bldP spid="6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6"/>
          <p:cNvSpPr txBox="1"/>
          <p:nvPr/>
        </p:nvSpPr>
        <p:spPr>
          <a:xfrm>
            <a:off x="2914116" y="2071588"/>
            <a:ext cx="6563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與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MySQL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資料庫連結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，將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爬下的資料以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MySQL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語法寫入 </a:t>
            </a:r>
            <a:r>
              <a:rPr lang="zh-TW" altLang="en-US" sz="2400" dirty="0" smtClean="0">
                <a:solidFill>
                  <a:srgbClr val="FFFFCC"/>
                </a:solidFill>
                <a:sym typeface="+mn-lt"/>
              </a:rPr>
              <a:t>，方便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之後調閱使用。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8C4B1D08-43CF-4F11-A627-F7D76F44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658" y="881678"/>
            <a:ext cx="4207923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b="1" dirty="0">
                <a:solidFill>
                  <a:schemeClr val="bg1"/>
                </a:solidFill>
                <a:sym typeface="+mn-lt"/>
              </a:rPr>
              <a:t>MySQL </a:t>
            </a:r>
            <a:r>
              <a:rPr lang="zh-TW" altLang="en-US" sz="3600" b="1" dirty="0">
                <a:solidFill>
                  <a:schemeClr val="bg1"/>
                </a:solidFill>
                <a:sym typeface="+mn-lt"/>
              </a:rPr>
              <a:t>資料庫儲存</a:t>
            </a:r>
            <a:endParaRPr lang="en-US" altLang="zh-CN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1D96F017-3D36-4DAA-828B-B5499F4B1EC3}"/>
              </a:ext>
            </a:extLst>
          </p:cNvPr>
          <p:cNvSpPr/>
          <p:nvPr/>
        </p:nvSpPr>
        <p:spPr>
          <a:xfrm rot="5400000">
            <a:off x="4054379" y="743192"/>
            <a:ext cx="454844" cy="43768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錄製_2021_03_30_09_31_06_11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8119" y="3049653"/>
            <a:ext cx="6400800" cy="1905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037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26"/>
          <p:cNvSpPr txBox="1"/>
          <p:nvPr/>
        </p:nvSpPr>
        <p:spPr>
          <a:xfrm>
            <a:off x="6460620" y="2398564"/>
            <a:ext cx="5432295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與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MySQL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資料庫連結，</a:t>
            </a: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將爬下的資料以</a:t>
            </a:r>
            <a:r>
              <a:rPr lang="en-US" altLang="zh-TW" sz="2400" dirty="0" err="1">
                <a:solidFill>
                  <a:srgbClr val="FFFFCC"/>
                </a:solidFill>
                <a:sym typeface="+mn-lt"/>
              </a:rPr>
              <a:t>PyMySQL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套件讀取 ，</a:t>
            </a: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轉成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pandas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套件可以處理的語法，</a:t>
            </a:r>
            <a:endParaRPr lang="en-US" altLang="zh-TW" sz="2400" dirty="0">
              <a:solidFill>
                <a:srgbClr val="FFFFCC"/>
              </a:solidFill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分析出幾筆值得觀察的股票，</a:t>
            </a:r>
          </a:p>
          <a:p>
            <a:pPr>
              <a:spcBef>
                <a:spcPts val="600"/>
              </a:spcBef>
            </a:pP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再使用</a:t>
            </a:r>
            <a:r>
              <a:rPr lang="en-US" altLang="zh-TW" sz="2400" dirty="0" err="1">
                <a:solidFill>
                  <a:srgbClr val="FFFFCC"/>
                </a:solidFill>
                <a:sym typeface="+mn-lt"/>
              </a:rPr>
              <a:t>twstock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套件跟</a:t>
            </a:r>
            <a:r>
              <a:rPr lang="en-US" altLang="zh-TW" sz="2400" dirty="0">
                <a:solidFill>
                  <a:srgbClr val="FFFFCC"/>
                </a:solidFill>
                <a:sym typeface="+mn-lt"/>
              </a:rPr>
              <a:t>data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套件的</a:t>
            </a:r>
            <a:r>
              <a:rPr lang="en-US" altLang="zh-TW" sz="2400" dirty="0" err="1">
                <a:solidFill>
                  <a:srgbClr val="FFFFCC"/>
                </a:solidFill>
                <a:sym typeface="+mn-lt"/>
              </a:rPr>
              <a:t>pandas_datareader</a:t>
            </a:r>
            <a:r>
              <a:rPr lang="zh-TW" altLang="en-US" sz="2400" dirty="0">
                <a:solidFill>
                  <a:srgbClr val="FFFFCC"/>
                </a:solidFill>
                <a:sym typeface="+mn-lt"/>
              </a:rPr>
              <a:t>補齊相關資料。</a:t>
            </a:r>
          </a:p>
          <a:p>
            <a:pPr>
              <a:spcBef>
                <a:spcPts val="600"/>
              </a:spcBef>
            </a:pPr>
            <a:endParaRPr lang="zh-TW" altLang="en-US" sz="2400" dirty="0">
              <a:solidFill>
                <a:srgbClr val="FFFFCC"/>
              </a:solidFill>
              <a:sym typeface="+mn-lt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8C4B1D08-43CF-4F11-A627-F7D76F44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658" y="968765"/>
            <a:ext cx="4207923" cy="6155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b="1" dirty="0">
                <a:solidFill>
                  <a:schemeClr val="bg1"/>
                </a:solidFill>
                <a:sym typeface="+mn-lt"/>
              </a:rPr>
              <a:t>資料庫讀取及處裡</a:t>
            </a:r>
            <a:endParaRPr lang="en-US" altLang="zh-CN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1D96F017-3D36-4DAA-828B-B5499F4B1EC3}"/>
              </a:ext>
            </a:extLst>
          </p:cNvPr>
          <p:cNvSpPr/>
          <p:nvPr/>
        </p:nvSpPr>
        <p:spPr>
          <a:xfrm rot="5400000">
            <a:off x="4054379" y="830279"/>
            <a:ext cx="454844" cy="43768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錄製_2021_03_30_09_34_14_88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49338" y="2244503"/>
            <a:ext cx="4318683" cy="36668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/>
          <a:srcRect l="1356" r="1"/>
          <a:stretch/>
        </p:blipFill>
        <p:spPr>
          <a:xfrm>
            <a:off x="1046205" y="2244503"/>
            <a:ext cx="5026048" cy="211385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205" y="2244503"/>
            <a:ext cx="5045172" cy="36668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" grpId="0"/>
      <p:bldP spid="6" grpId="0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SECTIONID" val="258,259,260,261,"/>
  <p:tag name="MH_CONTENTSID" val="257"/>
  <p:tag name="ISPRING_PRESENTATION_TITLE" val="黑色商业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2248"/>
  <p:tag name="MH_LIBRARY" val="CONTENTS"/>
  <p:tag name="MH_TYPE" val="NUMBER"/>
  <p:tag name="ID" val="626775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3010"/>
  <p:tag name="MH_LIBRARY" val="GRAPHIC"/>
  <p:tag name="TIMING" val="|1.6|0.7|0.8|0.6|0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8|1.1|0.6|0.6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3010"/>
  <p:tag name="MH_LIBRARY" val="GRAPHIC"/>
  <p:tag name="TIMING" val="|1.1|0.8|0.8|1.1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2248"/>
  <p:tag name="MH_LIBRARY" val="CONTENTS"/>
  <p:tag name="MH_AUTOCOLOR" val="TRUE"/>
  <p:tag name="MH_TYPE" val="CONTENTS"/>
  <p:tag name="ID" val="626775"/>
  <p:tag name="TIMING" val="|2.1|0.7|0.3|0.8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7|0.8|0.6|0.7|0.7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7|0.8|0.6|0.7|0.7|0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7|0.8|0.6|0.7|0.7|0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7|0.8|0.6|0.7|0.7|0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7|0.8|0.6|0.7|0.7|0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7|0.8|0.6|0.7|0.7|0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7|0.8|0.6|0.7|0.7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2248"/>
  <p:tag name="MH_LIBRARY" val="CONTENTS"/>
  <p:tag name="MH_TYPE" val="OTHERS"/>
  <p:tag name="ID" val="6267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2248"/>
  <p:tag name="MH_LIBRARY" val="CONTENTS"/>
  <p:tag name="MH_TYPE" val="OTHERS"/>
  <p:tag name="ID" val="6267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2248"/>
  <p:tag name="MH_LIBRARY" val="CONTENTS"/>
  <p:tag name="MH_TYPE" val="ENTRY"/>
  <p:tag name="ID" val="626775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2248"/>
  <p:tag name="MH_LIBRARY" val="CONTENTS"/>
  <p:tag name="MH_TYPE" val="NUMBER"/>
  <p:tag name="ID" val="626775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2248"/>
  <p:tag name="MH_LIBRARY" val="CONTENTS"/>
  <p:tag name="MH_TYPE" val="ENTRY"/>
  <p:tag name="ID" val="626775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2248"/>
  <p:tag name="MH_LIBRARY" val="CONTENTS"/>
  <p:tag name="MH_TYPE" val="NUMBER"/>
  <p:tag name="ID" val="626775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16172248"/>
  <p:tag name="MH_LIBRARY" val="CONTENTS"/>
  <p:tag name="MH_TYPE" val="ENTRY"/>
  <p:tag name="ID" val="626775"/>
  <p:tag name="MH_ORDER" val="3"/>
</p:tagLst>
</file>

<file path=ppt/theme/theme1.xml><?xml version="1.0" encoding="utf-8"?>
<a:theme xmlns:a="http://schemas.openxmlformats.org/drawingml/2006/main" name="Office 主题​​">
  <a:themeElements>
    <a:clrScheme name="自定义 89">
      <a:dk1>
        <a:srgbClr val="F6EDED"/>
      </a:dk1>
      <a:lt1>
        <a:srgbClr val="FFFFFF"/>
      </a:lt1>
      <a:dk2>
        <a:srgbClr val="778495"/>
      </a:dk2>
      <a:lt2>
        <a:srgbClr val="F0F0F0"/>
      </a:lt2>
      <a:accent1>
        <a:srgbClr val="F9B359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F9B359"/>
      </a:hlink>
      <a:folHlink>
        <a:srgbClr val="BFBFBF"/>
      </a:folHlink>
    </a:clrScheme>
    <a:fontScheme name="rjiu1riv">
      <a:majorFont>
        <a:latin typeface="Arial" panose="020F0302020204030204"/>
        <a:ea typeface="黑体"/>
        <a:cs typeface=""/>
      </a:majorFont>
      <a:minorFont>
        <a:latin typeface="Arial" panose="020F0502020204030204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9">
    <a:dk1>
      <a:srgbClr val="F6EDED"/>
    </a:dk1>
    <a:lt1>
      <a:srgbClr val="FFFFFF"/>
    </a:lt1>
    <a:dk2>
      <a:srgbClr val="778495"/>
    </a:dk2>
    <a:lt2>
      <a:srgbClr val="F0F0F0"/>
    </a:lt2>
    <a:accent1>
      <a:srgbClr val="F9B359"/>
    </a:accent1>
    <a:accent2>
      <a:srgbClr val="D8D8D8"/>
    </a:accent2>
    <a:accent3>
      <a:srgbClr val="BFBFBF"/>
    </a:accent3>
    <a:accent4>
      <a:srgbClr val="A5A5A5"/>
    </a:accent4>
    <a:accent5>
      <a:srgbClr val="7F7F7F"/>
    </a:accent5>
    <a:accent6>
      <a:srgbClr val="595959"/>
    </a:accent6>
    <a:hlink>
      <a:srgbClr val="F9B35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89">
    <a:dk1>
      <a:srgbClr val="F6EDED"/>
    </a:dk1>
    <a:lt1>
      <a:srgbClr val="FFFFFF"/>
    </a:lt1>
    <a:dk2>
      <a:srgbClr val="778495"/>
    </a:dk2>
    <a:lt2>
      <a:srgbClr val="F0F0F0"/>
    </a:lt2>
    <a:accent1>
      <a:srgbClr val="F9B359"/>
    </a:accent1>
    <a:accent2>
      <a:srgbClr val="D8D8D8"/>
    </a:accent2>
    <a:accent3>
      <a:srgbClr val="BFBFBF"/>
    </a:accent3>
    <a:accent4>
      <a:srgbClr val="A5A5A5"/>
    </a:accent4>
    <a:accent5>
      <a:srgbClr val="7F7F7F"/>
    </a:accent5>
    <a:accent6>
      <a:srgbClr val="595959"/>
    </a:accent6>
    <a:hlink>
      <a:srgbClr val="F9B35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89">
    <a:dk1>
      <a:srgbClr val="F6EDED"/>
    </a:dk1>
    <a:lt1>
      <a:srgbClr val="FFFFFF"/>
    </a:lt1>
    <a:dk2>
      <a:srgbClr val="778495"/>
    </a:dk2>
    <a:lt2>
      <a:srgbClr val="F0F0F0"/>
    </a:lt2>
    <a:accent1>
      <a:srgbClr val="F9B359"/>
    </a:accent1>
    <a:accent2>
      <a:srgbClr val="D8D8D8"/>
    </a:accent2>
    <a:accent3>
      <a:srgbClr val="BFBFBF"/>
    </a:accent3>
    <a:accent4>
      <a:srgbClr val="A5A5A5"/>
    </a:accent4>
    <a:accent5>
      <a:srgbClr val="7F7F7F"/>
    </a:accent5>
    <a:accent6>
      <a:srgbClr val="595959"/>
    </a:accent6>
    <a:hlink>
      <a:srgbClr val="F9B35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89">
    <a:dk1>
      <a:srgbClr val="F6EDED"/>
    </a:dk1>
    <a:lt1>
      <a:srgbClr val="FFFFFF"/>
    </a:lt1>
    <a:dk2>
      <a:srgbClr val="778495"/>
    </a:dk2>
    <a:lt2>
      <a:srgbClr val="F0F0F0"/>
    </a:lt2>
    <a:accent1>
      <a:srgbClr val="F9B359"/>
    </a:accent1>
    <a:accent2>
      <a:srgbClr val="D8D8D8"/>
    </a:accent2>
    <a:accent3>
      <a:srgbClr val="BFBFBF"/>
    </a:accent3>
    <a:accent4>
      <a:srgbClr val="A5A5A5"/>
    </a:accent4>
    <a:accent5>
      <a:srgbClr val="7F7F7F"/>
    </a:accent5>
    <a:accent6>
      <a:srgbClr val="595959"/>
    </a:accent6>
    <a:hlink>
      <a:srgbClr val="F9B35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89">
    <a:dk1>
      <a:srgbClr val="F6EDED"/>
    </a:dk1>
    <a:lt1>
      <a:srgbClr val="FFFFFF"/>
    </a:lt1>
    <a:dk2>
      <a:srgbClr val="778495"/>
    </a:dk2>
    <a:lt2>
      <a:srgbClr val="F0F0F0"/>
    </a:lt2>
    <a:accent1>
      <a:srgbClr val="F9B359"/>
    </a:accent1>
    <a:accent2>
      <a:srgbClr val="D8D8D8"/>
    </a:accent2>
    <a:accent3>
      <a:srgbClr val="BFBFBF"/>
    </a:accent3>
    <a:accent4>
      <a:srgbClr val="A5A5A5"/>
    </a:accent4>
    <a:accent5>
      <a:srgbClr val="7F7F7F"/>
    </a:accent5>
    <a:accent6>
      <a:srgbClr val="595959"/>
    </a:accent6>
    <a:hlink>
      <a:srgbClr val="F9B35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506</Words>
  <Application>Microsoft Office PowerPoint</Application>
  <PresentationFormat>寬螢幕</PresentationFormat>
  <Paragraphs>110</Paragraphs>
  <Slides>22</Slides>
  <Notes>20</Notes>
  <HiddenSlides>0</HiddenSlides>
  <MMClips>5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等线</vt:lpstr>
      <vt:lpstr>Meiryo</vt:lpstr>
      <vt:lpstr>微软雅黑</vt:lpstr>
      <vt:lpstr>黑体</vt:lpstr>
      <vt:lpstr>宋体</vt:lpstr>
      <vt:lpstr>Arial</vt:lpstr>
      <vt:lpstr>Calibri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心得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user</cp:lastModifiedBy>
  <cp:revision>117</cp:revision>
  <dcterms:created xsi:type="dcterms:W3CDTF">2017-09-16T07:28:55Z</dcterms:created>
  <dcterms:modified xsi:type="dcterms:W3CDTF">2021-03-30T05:08:49Z</dcterms:modified>
</cp:coreProperties>
</file>